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9" r:id="rId4"/>
    <p:sldId id="258" r:id="rId5"/>
    <p:sldId id="260" r:id="rId6"/>
    <p:sldId id="261" r:id="rId7"/>
    <p:sldId id="338" r:id="rId8"/>
    <p:sldId id="262" r:id="rId9"/>
    <p:sldId id="263" r:id="rId10"/>
    <p:sldId id="264" r:id="rId11"/>
    <p:sldId id="339" r:id="rId12"/>
    <p:sldId id="265" r:id="rId13"/>
    <p:sldId id="266" r:id="rId14"/>
    <p:sldId id="267" r:id="rId15"/>
    <p:sldId id="268" r:id="rId16"/>
    <p:sldId id="269" r:id="rId17"/>
    <p:sldId id="340" r:id="rId18"/>
    <p:sldId id="270" r:id="rId19"/>
    <p:sldId id="271" r:id="rId20"/>
    <p:sldId id="272" r:id="rId21"/>
    <p:sldId id="274" r:id="rId22"/>
    <p:sldId id="273" r:id="rId23"/>
    <p:sldId id="275" r:id="rId24"/>
    <p:sldId id="276" r:id="rId25"/>
    <p:sldId id="342" r:id="rId26"/>
    <p:sldId id="278" r:id="rId27"/>
    <p:sldId id="279" r:id="rId28"/>
    <p:sldId id="341" r:id="rId29"/>
    <p:sldId id="281" r:id="rId30"/>
    <p:sldId id="282" r:id="rId31"/>
    <p:sldId id="280" r:id="rId32"/>
    <p:sldId id="343" r:id="rId33"/>
    <p:sldId id="283" r:id="rId34"/>
    <p:sldId id="284" r:id="rId35"/>
    <p:sldId id="285" r:id="rId36"/>
    <p:sldId id="287" r:id="rId37"/>
    <p:sldId id="286" r:id="rId38"/>
    <p:sldId id="288" r:id="rId39"/>
    <p:sldId id="289" r:id="rId40"/>
    <p:sldId id="290" r:id="rId41"/>
    <p:sldId id="344" r:id="rId42"/>
    <p:sldId id="329" r:id="rId43"/>
    <p:sldId id="292" r:id="rId44"/>
    <p:sldId id="293" r:id="rId45"/>
    <p:sldId id="294" r:id="rId46"/>
    <p:sldId id="295" r:id="rId47"/>
    <p:sldId id="345" r:id="rId48"/>
    <p:sldId id="296" r:id="rId49"/>
    <p:sldId id="297" r:id="rId50"/>
    <p:sldId id="298" r:id="rId51"/>
    <p:sldId id="299" r:id="rId52"/>
    <p:sldId id="346" r:id="rId53"/>
    <p:sldId id="300" r:id="rId54"/>
    <p:sldId id="301" r:id="rId55"/>
    <p:sldId id="302" r:id="rId56"/>
    <p:sldId id="347" r:id="rId57"/>
    <p:sldId id="303" r:id="rId58"/>
    <p:sldId id="304" r:id="rId59"/>
    <p:sldId id="305" r:id="rId60"/>
    <p:sldId id="348" r:id="rId61"/>
    <p:sldId id="307" r:id="rId62"/>
    <p:sldId id="308" r:id="rId63"/>
    <p:sldId id="349" r:id="rId64"/>
    <p:sldId id="350" r:id="rId65"/>
    <p:sldId id="351" r:id="rId66"/>
    <p:sldId id="309" r:id="rId67"/>
    <p:sldId id="310" r:id="rId68"/>
    <p:sldId id="311" r:id="rId69"/>
    <p:sldId id="352" r:id="rId70"/>
    <p:sldId id="314" r:id="rId71"/>
    <p:sldId id="354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55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56" r:id="rId91"/>
    <p:sldId id="357" r:id="rId92"/>
    <p:sldId id="358" r:id="rId93"/>
    <p:sldId id="359" r:id="rId94"/>
    <p:sldId id="360" r:id="rId95"/>
    <p:sldId id="327" r:id="rId96"/>
    <p:sldId id="328" r:id="rId9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5" autoAdjust="0"/>
    <p:restoredTop sz="70840" autoAdjust="0"/>
  </p:normalViewPr>
  <p:slideViewPr>
    <p:cSldViewPr snapToGrid="0" snapToObjects="1">
      <p:cViewPr varScale="1">
        <p:scale>
          <a:sx n="146" d="100"/>
          <a:sy n="146" d="100"/>
        </p:scale>
        <p:origin x="-16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2E71-CCA5-F849-842A-2DC7B401A39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18AC8A-965E-3E40-BF1D-F9A308ED6EA2}">
      <dgm:prSet phldrT="[文本]"/>
      <dgm:spPr/>
      <dgm:t>
        <a:bodyPr/>
        <a:lstStyle/>
        <a:p>
          <a:r>
            <a:rPr lang="zh-CN" altLang="en-US" dirty="0" smtClean="0"/>
            <a:t>优势</a:t>
          </a:r>
          <a:endParaRPr lang="zh-CN" altLang="en-US" dirty="0"/>
        </a:p>
      </dgm:t>
    </dgm:pt>
    <dgm:pt modelId="{6CF8A249-0EBD-2748-BEF5-4A57E4C0D62F}" type="parTrans" cxnId="{8F02CFED-EF2D-884F-9738-830E686A001B}">
      <dgm:prSet/>
      <dgm:spPr/>
      <dgm:t>
        <a:bodyPr/>
        <a:lstStyle/>
        <a:p>
          <a:endParaRPr lang="zh-CN" altLang="en-US"/>
        </a:p>
      </dgm:t>
    </dgm:pt>
    <dgm:pt modelId="{968CAFCD-4015-1D46-8ED1-382701342D66}" type="sibTrans" cxnId="{8F02CFED-EF2D-884F-9738-830E686A001B}">
      <dgm:prSet/>
      <dgm:spPr/>
      <dgm:t>
        <a:bodyPr/>
        <a:lstStyle/>
        <a:p>
          <a:endParaRPr lang="zh-CN" altLang="en-US"/>
        </a:p>
      </dgm:t>
    </dgm:pt>
    <dgm:pt modelId="{D80E4ACB-E7D0-1D43-B36F-B1BFDFE471C0}">
      <dgm:prSet phldrT="[文本]"/>
      <dgm:spPr/>
      <dgm:t>
        <a:bodyPr/>
        <a:lstStyle/>
        <a:p>
          <a:r>
            <a:rPr lang="zh-CN" altLang="en-US" dirty="0" smtClean="0"/>
            <a:t>标准，支持广泛</a:t>
          </a:r>
          <a:endParaRPr lang="zh-CN" altLang="en-US" dirty="0"/>
        </a:p>
      </dgm:t>
    </dgm:pt>
    <dgm:pt modelId="{95239384-D500-2E4B-AF18-56037B58CF56}" type="parTrans" cxnId="{13385FFA-08B2-9243-A83E-18E639B57672}">
      <dgm:prSet/>
      <dgm:spPr/>
      <dgm:t>
        <a:bodyPr/>
        <a:lstStyle/>
        <a:p>
          <a:endParaRPr lang="zh-CN" altLang="en-US"/>
        </a:p>
      </dgm:t>
    </dgm:pt>
    <dgm:pt modelId="{48F8C73D-82D5-8748-BF93-1A9C875CE3C6}" type="sibTrans" cxnId="{13385FFA-08B2-9243-A83E-18E639B57672}">
      <dgm:prSet/>
      <dgm:spPr/>
      <dgm:t>
        <a:bodyPr/>
        <a:lstStyle/>
        <a:p>
          <a:endParaRPr lang="zh-CN" altLang="en-US"/>
        </a:p>
      </dgm:t>
    </dgm:pt>
    <dgm:pt modelId="{377494DC-2CA5-5F43-B9B3-2FA6B1FCEA92}">
      <dgm:prSet phldrT="[文本]"/>
      <dgm:spPr/>
      <dgm:t>
        <a:bodyPr/>
        <a:lstStyle/>
        <a:p>
          <a:r>
            <a:rPr lang="zh-CN" altLang="en-US" dirty="0" smtClean="0"/>
            <a:t>硬件成本低</a:t>
          </a:r>
          <a:endParaRPr lang="zh-CN" altLang="en-US" dirty="0"/>
        </a:p>
      </dgm:t>
    </dgm:pt>
    <dgm:pt modelId="{96A25F91-FF01-4C4D-BF27-3744729DA128}" type="parTrans" cxnId="{FCBF43B5-BC7D-B74F-A46D-B68F65AD455B}">
      <dgm:prSet/>
      <dgm:spPr/>
      <dgm:t>
        <a:bodyPr/>
        <a:lstStyle/>
        <a:p>
          <a:endParaRPr lang="zh-CN" altLang="en-US"/>
        </a:p>
      </dgm:t>
    </dgm:pt>
    <dgm:pt modelId="{C4AB2976-49F5-2546-A186-85CC811B6B24}" type="sibTrans" cxnId="{FCBF43B5-BC7D-B74F-A46D-B68F65AD455B}">
      <dgm:prSet/>
      <dgm:spPr/>
      <dgm:t>
        <a:bodyPr/>
        <a:lstStyle/>
        <a:p>
          <a:endParaRPr lang="zh-CN" altLang="en-US"/>
        </a:p>
      </dgm:t>
    </dgm:pt>
    <dgm:pt modelId="{274300BC-65D3-3848-82BC-FB75BC75F727}">
      <dgm:prSet phldrT="[文本]"/>
      <dgm:spPr/>
      <dgm:t>
        <a:bodyPr/>
        <a:lstStyle/>
        <a:p>
          <a:r>
            <a:rPr lang="zh-CN" altLang="en-US" dirty="0" smtClean="0"/>
            <a:t>劣势</a:t>
          </a:r>
          <a:endParaRPr lang="zh-CN" altLang="en-US" dirty="0"/>
        </a:p>
      </dgm:t>
    </dgm:pt>
    <dgm:pt modelId="{9DF7C002-D3B9-1148-BB79-AFF26A9EC02F}" type="parTrans" cxnId="{EFDEAC3D-E9B1-4449-BA92-0AFC427C6D26}">
      <dgm:prSet/>
      <dgm:spPr/>
      <dgm:t>
        <a:bodyPr/>
        <a:lstStyle/>
        <a:p>
          <a:endParaRPr lang="zh-CN" altLang="en-US"/>
        </a:p>
      </dgm:t>
    </dgm:pt>
    <dgm:pt modelId="{C76EDB60-38D2-ED4C-936F-01B8800E1D65}" type="sibTrans" cxnId="{EFDEAC3D-E9B1-4449-BA92-0AFC427C6D26}">
      <dgm:prSet/>
      <dgm:spPr/>
      <dgm:t>
        <a:bodyPr/>
        <a:lstStyle/>
        <a:p>
          <a:endParaRPr lang="zh-CN" altLang="en-US"/>
        </a:p>
      </dgm:t>
    </dgm:pt>
    <dgm:pt modelId="{619CDB21-7254-1546-9E9C-97E16DA805C6}">
      <dgm:prSet phldrT="[文本]"/>
      <dgm:spPr/>
      <dgm:t>
        <a:bodyPr/>
        <a:lstStyle/>
        <a:p>
          <a:r>
            <a:rPr lang="zh-CN" altLang="en-US" dirty="0" smtClean="0"/>
            <a:t>只能支持</a:t>
          </a:r>
          <a:r>
            <a:rPr lang="en-US" altLang="zh-CN" dirty="0" smtClean="0"/>
            <a:t>4096</a:t>
          </a:r>
          <a:r>
            <a:rPr lang="zh-CN" altLang="en-US" dirty="0" smtClean="0"/>
            <a:t>个</a:t>
          </a:r>
          <a:r>
            <a:rPr lang="en-US" altLang="zh-CN" dirty="0" smtClean="0"/>
            <a:t>VLAN</a:t>
          </a:r>
          <a:endParaRPr lang="zh-CN" altLang="en-US" dirty="0"/>
        </a:p>
      </dgm:t>
    </dgm:pt>
    <dgm:pt modelId="{F00305A2-4F44-5C43-AF2D-6BF183035D2F}" type="parTrans" cxnId="{4F945C15-8EB9-AF49-9FA4-CDC32EE842FB}">
      <dgm:prSet/>
      <dgm:spPr/>
      <dgm:t>
        <a:bodyPr/>
        <a:lstStyle/>
        <a:p>
          <a:endParaRPr lang="zh-CN" altLang="en-US"/>
        </a:p>
      </dgm:t>
    </dgm:pt>
    <dgm:pt modelId="{30403AA6-9AE4-C142-9A46-28AB8631D214}" type="sibTrans" cxnId="{4F945C15-8EB9-AF49-9FA4-CDC32EE842FB}">
      <dgm:prSet/>
      <dgm:spPr/>
      <dgm:t>
        <a:bodyPr/>
        <a:lstStyle/>
        <a:p>
          <a:endParaRPr lang="zh-CN" altLang="en-US"/>
        </a:p>
      </dgm:t>
    </dgm:pt>
    <dgm:pt modelId="{E7205EE5-C507-6B4A-B31B-8503879225BB}" type="pres">
      <dgm:prSet presAssocID="{501A2E71-CCA5-F849-842A-2DC7B401A39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5B1643-563D-1249-BAF5-45A1D3683736}" type="pres">
      <dgm:prSet presAssocID="{D018AC8A-965E-3E40-BF1D-F9A308ED6EA2}" presName="composite" presStyleCnt="0"/>
      <dgm:spPr/>
    </dgm:pt>
    <dgm:pt modelId="{ED18D21A-D48C-4F4E-B2CC-7D7AC95B3687}" type="pres">
      <dgm:prSet presAssocID="{D018AC8A-965E-3E40-BF1D-F9A308ED6EA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F3FD7F-FF7E-B34A-99BF-7F86208CC8DF}" type="pres">
      <dgm:prSet presAssocID="{D018AC8A-965E-3E40-BF1D-F9A308ED6EA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1A81E6-9A8A-3A49-9642-ADD67786B636}" type="pres">
      <dgm:prSet presAssocID="{968CAFCD-4015-1D46-8ED1-382701342D66}" presName="space" presStyleCnt="0"/>
      <dgm:spPr/>
    </dgm:pt>
    <dgm:pt modelId="{23C8C9B7-3066-8040-9DEE-F47B8EC15740}" type="pres">
      <dgm:prSet presAssocID="{274300BC-65D3-3848-82BC-FB75BC75F727}" presName="composite" presStyleCnt="0"/>
      <dgm:spPr/>
    </dgm:pt>
    <dgm:pt modelId="{A6888E7F-EA7D-A345-896F-00EFD7FDD6F9}" type="pres">
      <dgm:prSet presAssocID="{274300BC-65D3-3848-82BC-FB75BC75F72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68D8C-3DA9-C34E-9083-74E69947A137}" type="pres">
      <dgm:prSet presAssocID="{274300BC-65D3-3848-82BC-FB75BC75F72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385FFA-08B2-9243-A83E-18E639B57672}" srcId="{D018AC8A-965E-3E40-BF1D-F9A308ED6EA2}" destId="{D80E4ACB-E7D0-1D43-B36F-B1BFDFE471C0}" srcOrd="0" destOrd="0" parTransId="{95239384-D500-2E4B-AF18-56037B58CF56}" sibTransId="{48F8C73D-82D5-8748-BF93-1A9C875CE3C6}"/>
    <dgm:cxn modelId="{6CAB0F57-65B6-E845-84E2-EA80661E26CF}" type="presOf" srcId="{274300BC-65D3-3848-82BC-FB75BC75F727}" destId="{A6888E7F-EA7D-A345-896F-00EFD7FDD6F9}" srcOrd="0" destOrd="0" presId="urn:microsoft.com/office/officeart/2005/8/layout/hList1"/>
    <dgm:cxn modelId="{CE64BAA5-9535-524E-ABEC-3B4986914156}" type="presOf" srcId="{501A2E71-CCA5-F849-842A-2DC7B401A39A}" destId="{E7205EE5-C507-6B4A-B31B-8503879225BB}" srcOrd="0" destOrd="0" presId="urn:microsoft.com/office/officeart/2005/8/layout/hList1"/>
    <dgm:cxn modelId="{4F945C15-8EB9-AF49-9FA4-CDC32EE842FB}" srcId="{274300BC-65D3-3848-82BC-FB75BC75F727}" destId="{619CDB21-7254-1546-9E9C-97E16DA805C6}" srcOrd="0" destOrd="0" parTransId="{F00305A2-4F44-5C43-AF2D-6BF183035D2F}" sibTransId="{30403AA6-9AE4-C142-9A46-28AB8631D214}"/>
    <dgm:cxn modelId="{8F02CFED-EF2D-884F-9738-830E686A001B}" srcId="{501A2E71-CCA5-F849-842A-2DC7B401A39A}" destId="{D018AC8A-965E-3E40-BF1D-F9A308ED6EA2}" srcOrd="0" destOrd="0" parTransId="{6CF8A249-0EBD-2748-BEF5-4A57E4C0D62F}" sibTransId="{968CAFCD-4015-1D46-8ED1-382701342D66}"/>
    <dgm:cxn modelId="{8BD45821-0049-674C-8D9A-21C8523E410F}" type="presOf" srcId="{377494DC-2CA5-5F43-B9B3-2FA6B1FCEA92}" destId="{A1F3FD7F-FF7E-B34A-99BF-7F86208CC8DF}" srcOrd="0" destOrd="1" presId="urn:microsoft.com/office/officeart/2005/8/layout/hList1"/>
    <dgm:cxn modelId="{EFDEAC3D-E9B1-4449-BA92-0AFC427C6D26}" srcId="{501A2E71-CCA5-F849-842A-2DC7B401A39A}" destId="{274300BC-65D3-3848-82BC-FB75BC75F727}" srcOrd="1" destOrd="0" parTransId="{9DF7C002-D3B9-1148-BB79-AFF26A9EC02F}" sibTransId="{C76EDB60-38D2-ED4C-936F-01B8800E1D65}"/>
    <dgm:cxn modelId="{36C67147-DE2C-4C43-9E40-9B60D0D5109D}" type="presOf" srcId="{619CDB21-7254-1546-9E9C-97E16DA805C6}" destId="{43768D8C-3DA9-C34E-9083-74E69947A137}" srcOrd="0" destOrd="0" presId="urn:microsoft.com/office/officeart/2005/8/layout/hList1"/>
    <dgm:cxn modelId="{D0B8F171-8680-D143-9E93-DF1ADCCA97D6}" type="presOf" srcId="{D80E4ACB-E7D0-1D43-B36F-B1BFDFE471C0}" destId="{A1F3FD7F-FF7E-B34A-99BF-7F86208CC8DF}" srcOrd="0" destOrd="0" presId="urn:microsoft.com/office/officeart/2005/8/layout/hList1"/>
    <dgm:cxn modelId="{5A57816D-422F-6F47-A81C-649AC431043B}" type="presOf" srcId="{D018AC8A-965E-3E40-BF1D-F9A308ED6EA2}" destId="{ED18D21A-D48C-4F4E-B2CC-7D7AC95B3687}" srcOrd="0" destOrd="0" presId="urn:microsoft.com/office/officeart/2005/8/layout/hList1"/>
    <dgm:cxn modelId="{FCBF43B5-BC7D-B74F-A46D-B68F65AD455B}" srcId="{D018AC8A-965E-3E40-BF1D-F9A308ED6EA2}" destId="{377494DC-2CA5-5F43-B9B3-2FA6B1FCEA92}" srcOrd="1" destOrd="0" parTransId="{96A25F91-FF01-4C4D-BF27-3744729DA128}" sibTransId="{C4AB2976-49F5-2546-A186-85CC811B6B24}"/>
    <dgm:cxn modelId="{506181E2-209D-9D47-9A49-A091FD994D6C}" type="presParOf" srcId="{E7205EE5-C507-6B4A-B31B-8503879225BB}" destId="{255B1643-563D-1249-BAF5-45A1D3683736}" srcOrd="0" destOrd="0" presId="urn:microsoft.com/office/officeart/2005/8/layout/hList1"/>
    <dgm:cxn modelId="{5F2C1EA1-4E88-494C-8E23-A75AD960A03E}" type="presParOf" srcId="{255B1643-563D-1249-BAF5-45A1D3683736}" destId="{ED18D21A-D48C-4F4E-B2CC-7D7AC95B3687}" srcOrd="0" destOrd="0" presId="urn:microsoft.com/office/officeart/2005/8/layout/hList1"/>
    <dgm:cxn modelId="{63B338CC-785A-EB4B-9018-BAC300AB099F}" type="presParOf" srcId="{255B1643-563D-1249-BAF5-45A1D3683736}" destId="{A1F3FD7F-FF7E-B34A-99BF-7F86208CC8DF}" srcOrd="1" destOrd="0" presId="urn:microsoft.com/office/officeart/2005/8/layout/hList1"/>
    <dgm:cxn modelId="{BB9A44AC-3C08-3A4E-876A-94EB754285EB}" type="presParOf" srcId="{E7205EE5-C507-6B4A-B31B-8503879225BB}" destId="{781A81E6-9A8A-3A49-9642-ADD67786B636}" srcOrd="1" destOrd="0" presId="urn:microsoft.com/office/officeart/2005/8/layout/hList1"/>
    <dgm:cxn modelId="{11718DD8-B439-E341-8957-381A3A8789BA}" type="presParOf" srcId="{E7205EE5-C507-6B4A-B31B-8503879225BB}" destId="{23C8C9B7-3066-8040-9DEE-F47B8EC15740}" srcOrd="2" destOrd="0" presId="urn:microsoft.com/office/officeart/2005/8/layout/hList1"/>
    <dgm:cxn modelId="{5B01F1B0-AC72-8348-89BF-CB8BCE32BFDD}" type="presParOf" srcId="{23C8C9B7-3066-8040-9DEE-F47B8EC15740}" destId="{A6888E7F-EA7D-A345-896F-00EFD7FDD6F9}" srcOrd="0" destOrd="0" presId="urn:microsoft.com/office/officeart/2005/8/layout/hList1"/>
    <dgm:cxn modelId="{357E412E-61C3-1B47-9A14-DD89D10E123B}" type="presParOf" srcId="{23C8C9B7-3066-8040-9DEE-F47B8EC15740}" destId="{43768D8C-3DA9-C34E-9083-74E69947A1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D99E3-B459-7842-94AF-8E0CBA0065F1}" type="datetimeFigureOut">
              <a:rPr lang="en-US" smtClean="0"/>
              <a:t>14-9-19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2F770-9BAE-8544-9A06-D4ACF773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9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第二个理念更多是一个经济学理念，就是我们怎么样能够便宜的处理更多的数据。这里我们讲一种典型的架构，就是仓库规模的计算机，</a:t>
            </a:r>
            <a:r>
              <a:rPr lang="en-US" altLang="zh-CN" dirty="0" smtClean="0"/>
              <a:t>WSC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5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zh-CN" altLang="en-US" smtClean="0"/>
              <a:t>只有做到这种规模</a:t>
            </a:r>
            <a:r>
              <a:rPr lang="zh-CN" altLang="en-US" dirty="0" smtClean="0"/>
              <a:t>，才能把平均处理每</a:t>
            </a:r>
            <a:r>
              <a:rPr lang="en-US" altLang="zh-CN" dirty="0" smtClean="0"/>
              <a:t>T</a:t>
            </a:r>
            <a:r>
              <a:rPr lang="zh-CN" altLang="en-US" dirty="0" smtClean="0"/>
              <a:t>字节数据的成本降到最低。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2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WSC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首先，从硬件上看，</a:t>
            </a:r>
            <a:r>
              <a:rPr lang="en-US" altLang="zh-CN" dirty="0" smtClean="0"/>
              <a:t>WSC</a:t>
            </a:r>
            <a:r>
              <a:rPr lang="zh-CN" altLang="en-US" dirty="0" smtClean="0"/>
              <a:t>就是用网络连接起来的一系列计算和存储设备。当然我们这里不关注其他的例如空调和供电系统等。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这个图会在本节课反复出现。这个架构是很复杂的，因为网络多层，拓扑复杂，多个机器，虚拟化，可以跨数据中心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1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并不是所有的网络连接的。。。。都是</a:t>
            </a:r>
            <a:r>
              <a:rPr lang="en-US" altLang="zh-CN" dirty="0" smtClean="0"/>
              <a:t>WSC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从其他方面看，</a:t>
            </a:r>
            <a:r>
              <a:rPr lang="en-US" altLang="zh-CN" dirty="0" smtClean="0"/>
              <a:t>WSC</a:t>
            </a:r>
            <a:r>
              <a:rPr lang="zh-CN" altLang="en-US" dirty="0" smtClean="0"/>
              <a:t>具有另外一些特点。根据</a:t>
            </a:r>
            <a:r>
              <a:rPr lang="en-US" altLang="zh-CN" dirty="0" err="1" smtClean="0"/>
              <a:t>google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WSC</a:t>
            </a:r>
            <a:r>
              <a:rPr lang="zh-CN" altLang="en-US" dirty="0" smtClean="0"/>
              <a:t>具有以下一些传统数据中心不具备的特点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5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物理层的架构只有一个，但是我们需要在逻辑上把这个架构分成很多块，租户和租户之间互不干扰</a:t>
            </a:r>
            <a:r>
              <a:rPr lang="zh-CN" altLang="en-US" dirty="0" smtClean="0"/>
              <a:t>，这是云计算的目标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7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如果我们直接去管理硬件和网络，多租户的问题是非常难解决的，但是通过增加一层间接的、更加抽象的接口，这个问题就变得容易了很多。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4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具体一些，我们是通过虚拟化来实现的。</a:t>
            </a:r>
            <a:endParaRPr lang="en-US" altLang="zh-CN" dirty="0" smtClean="0"/>
          </a:p>
          <a:p>
            <a:r>
              <a:rPr lang="zh-CN" altLang="en-US" dirty="0" smtClean="0"/>
              <a:t>在虚拟化的环境里，每个用户看到自己独占了数据中心的网络、存储、和机器</a:t>
            </a:r>
            <a:endParaRPr lang="en-US" altLang="zh-CN" dirty="0" smtClean="0"/>
          </a:p>
          <a:p>
            <a:r>
              <a:rPr lang="zh-CN" altLang="en-US" dirty="0" smtClean="0"/>
              <a:t>他看到的场景是，他所有的机器都接在同一个二层网络上，没有别人。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我们这节课后边会详细阐述虚拟化技术，包括如何虚拟化网络、存储、计算资源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0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亚马逊</a:t>
            </a:r>
            <a:r>
              <a:rPr lang="en-US" altLang="zh-CN" dirty="0" smtClean="0"/>
              <a:t>EC2</a:t>
            </a:r>
            <a:r>
              <a:rPr lang="zh-CN" altLang="en-US" dirty="0" smtClean="0"/>
              <a:t>平台是最早，最成熟，提供服务最多的平台。这里列出了一系列的亚马逊服务。</a:t>
            </a:r>
            <a:endParaRPr lang="en-US" altLang="zh-CN" dirty="0" smtClean="0"/>
          </a:p>
          <a:p>
            <a:r>
              <a:rPr lang="zh-CN" altLang="en-US" dirty="0" smtClean="0"/>
              <a:t>在这一节里，我们准备直观地演示一下用户是如何使用亚马逊的云计算平台的，希望能够给大家带来一些直观的认识。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4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第一，。 。。 我用就付钱，关上，就不付钱。</a:t>
            </a:r>
            <a:endParaRPr lang="en-US" altLang="zh-CN" dirty="0" smtClean="0"/>
          </a:p>
          <a:p>
            <a:r>
              <a:rPr lang="zh-CN" altLang="en-US" dirty="0" smtClean="0"/>
              <a:t>第二，。。。意思是，有很多资源，大家可以共享，你不用可以给别人用，按需服务的前提。</a:t>
            </a:r>
            <a:endParaRPr lang="en-US" altLang="zh-CN" dirty="0" smtClean="0"/>
          </a:p>
          <a:p>
            <a:r>
              <a:rPr lang="zh-CN" altLang="en-US" dirty="0" smtClean="0"/>
              <a:t>第三，。。。有人说，测量是理工科人最喜欢干的事情。量度，每</a:t>
            </a:r>
            <a:r>
              <a:rPr lang="en-US" altLang="zh-CN" dirty="0" smtClean="0"/>
              <a:t>M</a:t>
            </a:r>
            <a:r>
              <a:rPr lang="zh-CN" altLang="en-US" dirty="0" smtClean="0"/>
              <a:t>数据，每个</a:t>
            </a:r>
            <a:r>
              <a:rPr lang="en-US" altLang="zh-CN" dirty="0" err="1" smtClean="0"/>
              <a:t>cpu</a:t>
            </a:r>
            <a:r>
              <a:rPr lang="zh-CN" altLang="en-US" dirty="0" smtClean="0"/>
              <a:t>小时，都是有定义的，按照这些收钱，用多少收多少。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76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其实业界提到这些已经很多年了，但是为什么云计算现在发展起来？主要有两个方面，技术的推动和市场的条件。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从技术上说，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技术推动是云计算发展的重要先决条件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8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首先，我们看看。。。为什么我们说云计算技术是大数据的自然的软硬件架构平台</a:t>
            </a:r>
            <a:endParaRPr lang="en-US" altLang="zh-CN" dirty="0" smtClean="0"/>
          </a:p>
          <a:p>
            <a:r>
              <a:rPr lang="zh-CN" altLang="en-US" dirty="0" smtClean="0"/>
              <a:t>其次，我们探讨一下云计算发展的商业基础，为什么云计算技术近年能走向成熟</a:t>
            </a:r>
            <a:endParaRPr lang="en-US" altLang="zh-CN" dirty="0" smtClean="0"/>
          </a:p>
          <a:p>
            <a:r>
              <a:rPr lang="zh-CN" altLang="en-US" dirty="0" smtClean="0"/>
              <a:t>之后，我们进入本节课的主题，也就是云计算技术的核心，虚拟化，这部分是比较技术的内容。包括了，。。。三个方面</a:t>
            </a:r>
            <a:endParaRPr lang="en-US" altLang="zh-CN" dirty="0" smtClean="0"/>
          </a:p>
          <a:p>
            <a:r>
              <a:rPr lang="zh-CN" altLang="en-US" dirty="0" smtClean="0"/>
              <a:t>最后，我们通过一个流行的开源云计算平台</a:t>
            </a:r>
            <a:r>
              <a:rPr lang="en-US" altLang="zh-CN" dirty="0" err="1" smtClean="0"/>
              <a:t>openstack</a:t>
            </a:r>
            <a:r>
              <a:rPr lang="zh-CN" altLang="en-US" dirty="0" smtClean="0"/>
              <a:t>，给大家讲解一下云计算平台是怎么实现的。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5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云计算实际不是因为大数据发展起来的。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云计算发展的主要推动力是。。。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40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1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复习一下，二层网络最主要的一个特点是它使一个单一的广播域</a:t>
            </a:r>
            <a:r>
              <a:rPr lang="zh-CN" altLang="en-US" dirty="0" smtClean="0"/>
              <a:t>，寻址就是靠广播实现的。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下边介绍一下一种新的网络虚拟化的实现方案，软件定义网络技术。需要指出的是，软件定义不是虚拟化必须的，但是能够为网络虚拟化提供很多方便。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2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/>
              <a:t>网络设备之间通过协议决定如何转发，协议是一种分布式的算法。</a:t>
            </a:r>
            <a:endParaRPr lang="en-US" altLang="zh-CN" sz="240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 smtClean="0"/>
              <a:t>逻辑商量好之后，真正的转发规则存放在硬件的表里边</a:t>
            </a:r>
            <a:endParaRPr lang="en-US" altLang="zh-CN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2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控制面方便了管理，</a:t>
            </a:r>
            <a:endParaRPr lang="en-US" altLang="zh-CN" dirty="0" smtClean="0"/>
          </a:p>
          <a:p>
            <a:r>
              <a:rPr lang="zh-CN" altLang="en-US" dirty="0" smtClean="0"/>
              <a:t>由分布式的协议过渡到了集中管理的协议。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65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Openflow</a:t>
            </a:r>
            <a:r>
              <a:rPr lang="zh-CN" altLang="en-US" dirty="0" smtClean="0"/>
              <a:t>是一种用得比较广的软件定义网络的协议。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增加了一个控制器。。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16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下边我们举一个例子，说明一下我们是如何利用软件定义来更容易的实现网络虚拟化的。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901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存储虚拟化有三种不同的接口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7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OpenStack的基本组件包括一个统一的消息队列</a:t>
            </a:r>
            <a:r>
              <a:rPr lang="zh-CN" altLang="en-US" dirty="0" smtClean="0"/>
              <a:t>，以及。。。。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1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首先我们来看看云计算与大数据的关系。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43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OpenStack</a:t>
            </a:r>
            <a:r>
              <a:rPr lang="zh-CN" altLang="en-US" dirty="0" smtClean="0"/>
              <a:t>的网络有很多种实现方式，这是一种比较常见的利用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实现的方式。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再一个物理机器上做了好几个网桥</a:t>
            </a:r>
            <a:r>
              <a:rPr lang="en-US" altLang="zh-CN" dirty="0" smtClean="0"/>
              <a:t>bridge</a:t>
            </a:r>
            <a:r>
              <a:rPr lang="zh-CN" altLang="en-US" dirty="0" smtClean="0"/>
              <a:t>，每个网桥对应一个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，每个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是一个客户创建的虚拟网络。虚拟机在不同的虚拟网络中。由一个虚拟交换机，比如刚才提到的</a:t>
            </a:r>
            <a:r>
              <a:rPr lang="en-US" altLang="zh-CN" dirty="0" err="1" smtClean="0"/>
              <a:t>openvswitch</a:t>
            </a:r>
            <a:r>
              <a:rPr lang="zh-CN" altLang="en-US" dirty="0" smtClean="0"/>
              <a:t>，负责将不同虚拟机的包转发到不同的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上。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Nova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entwork</a:t>
            </a:r>
            <a:r>
              <a:rPr lang="zh-CN" altLang="en-US" dirty="0" smtClean="0"/>
              <a:t>节点是一个软件实现的路由器。。。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00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具体哪个虚拟机运行在哪台物理机器上？这是由调度器实现的。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调度器逻辑上是两个部分，一部分叫做调度机制，</a:t>
            </a:r>
            <a:r>
              <a:rPr lang="en-US" altLang="zh-CN" dirty="0" smtClean="0"/>
              <a:t>mechanism</a:t>
            </a:r>
            <a:r>
              <a:rPr lang="zh-CN" altLang="en-US" dirty="0" smtClean="0"/>
              <a:t>，这是一个架子，回答了这些问题，我怎么知道用户的需求是什么，我怎么知道哪台物理机器能有资源运行这个虚拟机。等等。</a:t>
            </a:r>
            <a:endParaRPr lang="en-US" altLang="zh-CN" dirty="0" smtClean="0"/>
          </a:p>
          <a:p>
            <a:r>
              <a:rPr lang="zh-CN" altLang="en-US" dirty="0" smtClean="0"/>
              <a:t>另一部分叫做调度策略，</a:t>
            </a:r>
            <a:r>
              <a:rPr lang="en-US" altLang="zh-CN" dirty="0" smtClean="0"/>
              <a:t>policy</a:t>
            </a:r>
            <a:r>
              <a:rPr lang="zh-CN" altLang="en-US" dirty="0" smtClean="0"/>
              <a:t>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66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r>
              <a:rPr lang="zh-CN" altLang="en-US" dirty="0" smtClean="0"/>
              <a:t>还有一个独立的组件来实现虚拟磁盘。虚拟磁盘是云服务的一个重要功能。用户可以在虚拟机上像查</a:t>
            </a:r>
            <a:r>
              <a:rPr lang="en-US" altLang="zh-CN" dirty="0" smtClean="0"/>
              <a:t>U</a:t>
            </a:r>
            <a:r>
              <a:rPr lang="zh-CN" altLang="en-US" dirty="0" smtClean="0"/>
              <a:t>盘一样插一个虚拟磁盘。然后可以在磁盘上创建文件系统等等。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上节课王老师已经讲过，大数据的几个特点，包括数量大，产生速度快，种类多样，和价值密度低。这些特点决定了构建大数据分析平台对系统的特殊要求。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这里包括明显的要求，例如，因为数据数量大，所以海量计算和存储是不可避免的，因为速度快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还有一些不容易看出来的要求。例如如何把数据从产生的地方，传输到数据能够被处理的地方，这可以是数据中心内部，也可以跨过整个地球，这就需要数据可靠高速的传输。</a:t>
            </a:r>
            <a:endParaRPr lang="en-US" altLang="zh-CN" dirty="0" smtClean="0"/>
          </a:p>
          <a:p>
            <a:r>
              <a:rPr lang="zh-CN" altLang="en-US" dirty="0" smtClean="0"/>
              <a:t>多样的数据需要灵活处理，应用是多样的，所以新需要系统具有相当的灵活性。</a:t>
            </a:r>
            <a:endParaRPr lang="en-US" altLang="zh-CN" dirty="0" smtClean="0"/>
          </a:p>
          <a:p>
            <a:r>
              <a:rPr lang="zh-CN" altLang="en-US" dirty="0" smtClean="0"/>
              <a:t>价值密度底。。。</a:t>
            </a:r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5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这就引出了大数据系统的核心设计理念，也是计算机系统的核心设计理念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首先，并行化，一个人干不了，就分给多个人来干</a:t>
            </a:r>
            <a:endParaRPr lang="en-US" altLang="zh-CN" dirty="0" smtClean="0"/>
          </a:p>
          <a:p>
            <a:r>
              <a:rPr lang="zh-CN" altLang="en-US" dirty="0" smtClean="0"/>
              <a:t>第二，规模经济效益，多做一些，成本就低了</a:t>
            </a:r>
            <a:endParaRPr lang="en-US" altLang="zh-CN" dirty="0" smtClean="0"/>
          </a:p>
          <a:p>
            <a:r>
              <a:rPr lang="zh-CN" altLang="en-US" dirty="0" smtClean="0"/>
              <a:t>第三，如果我们看着这个东西不好用，就定一个好用的接口，把恶心的具体实现隐藏起来，给人一个好看的结果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非常朴实的观点，所以我们成为</a:t>
            </a:r>
            <a:r>
              <a:rPr lang="en-US" altLang="zh-CN" dirty="0" smtClean="0"/>
              <a:t>IT</a:t>
            </a:r>
            <a:r>
              <a:rPr lang="zh-CN" altLang="en-US" dirty="0" smtClean="0"/>
              <a:t>民工，或者码农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4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从硬件开始，我们有存储，计算，以及网络吧两者连接起来。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但是有太多硬件了，不好管理，所以我们提供了虚拟化层，做一个漂亮的抽象</a:t>
            </a:r>
            <a:endParaRPr lang="en-US" altLang="zh-CN" dirty="0" smtClean="0"/>
          </a:p>
          <a:p>
            <a:r>
              <a:rPr lang="zh-CN" altLang="en-US" dirty="0" smtClean="0"/>
              <a:t>虚拟化之后，由于有了号的接口，我们可以实现对资源的统一管理，就实现了一个云。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在运上边，我们可以请求各种资源的配置，然后为了实现更简单的并行化，我们可以提供更好的接口，例如。。。。这些并行数据处理的框架，就体现了虚拟化、抽象和并行化的几个要点。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在这些框架之上，我们可以建立很多的大数据应用。当你上万这门课之后，你会发现，你可以做很多的大数据应用，而完全可以忘记本节课讲的这些复杂的软硬件架构，这就是抽象</a:t>
            </a:r>
            <a:r>
              <a:rPr lang="en-US" altLang="zh-CN" dirty="0" smtClean="0"/>
              <a:t>+</a:t>
            </a:r>
            <a:r>
              <a:rPr lang="zh-CN" altLang="en-US" dirty="0" smtClean="0"/>
              <a:t>并行化的优势。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整套系统跑在大规模数据中心之上，才能保证经济上合算，这就是规模经济。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这节课，我们主要讲底层的内容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关于资源调度和云，我们会在学期后边讲。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关于上层的框架，我们会有很多节课，我会在下节课讲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等的概念。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1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下面我们简单讲一下并行化。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为什么需要并行化呢？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这里不得不提一下众所周知的摩尔定律。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5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zh-CN" altLang="en-US" dirty="0" smtClean="0"/>
              <a:t>关于并行化的内容，我们下节课在讲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的时候，会详细讲解。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2F770-9BAE-8544-9A06-D4ACF7739F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30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0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98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20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1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6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85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02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88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0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14-9-19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25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46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oleObject" Target="../embeddings/oleObject1.bin"/><Relationship Id="rId9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___1.xls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大数据系统基础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B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第二讲：大数据的基础架构：云计算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lang="en-US" altLang="zh-CN" sz="2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徐葳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98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150812"/>
            <a:ext cx="8458200" cy="56356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j-ea"/>
              </a:rPr>
              <a:t>并行化的理念存在于计算机方方面面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28600" y="931852"/>
            <a:ext cx="2667000" cy="447198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并行请求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分配给多个计算机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并行线</a:t>
            </a:r>
            <a:r>
              <a:rPr lang="zh-CN" altLang="en-US" sz="2400" dirty="0">
                <a:latin typeface="+mn-ea"/>
              </a:rPr>
              <a:t>程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分配给多个处理器核心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并</a:t>
            </a:r>
            <a:r>
              <a:rPr lang="zh-CN" altLang="en-US" sz="2400" dirty="0">
                <a:latin typeface="+mn-ea"/>
              </a:rPr>
              <a:t>行指令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同一时刻有多于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条指令</a:t>
            </a:r>
            <a:r>
              <a:rPr lang="en-US" altLang="zh-CN" sz="1800" dirty="0">
                <a:latin typeface="+mn-ea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并行数据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同一时刻有多于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个数据项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硬件描述</a:t>
            </a:r>
            <a:endParaRPr lang="zh-CN" altLang="en-US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同一时刻使用所有门电路</a:t>
            </a:r>
            <a:endParaRPr lang="en-US" altLang="zh-CN" sz="1800" dirty="0">
              <a:latin typeface="+mn-ea"/>
            </a:endParaRPr>
          </a:p>
        </p:txBody>
      </p:sp>
      <p:cxnSp>
        <p:nvCxnSpPr>
          <p:cNvPr id="6" name="Straight Connector 167"/>
          <p:cNvCxnSpPr/>
          <p:nvPr/>
        </p:nvCxnSpPr>
        <p:spPr>
          <a:xfrm>
            <a:off x="3133421" y="764381"/>
            <a:ext cx="1" cy="4253706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2250544" y="742949"/>
            <a:ext cx="1749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i="1" dirty="0" smtClean="0"/>
              <a:t>软件     硬件 </a:t>
            </a:r>
            <a:endParaRPr lang="en-US" altLang="zh-CN" i="1" dirty="0"/>
          </a:p>
        </p:txBody>
      </p:sp>
      <p:pic>
        <p:nvPicPr>
          <p:cNvPr id="9" name="Picture 116" descr="cern-rack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12" y="772259"/>
            <a:ext cx="2697163" cy="157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43" y="1472405"/>
            <a:ext cx="10239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27"/>
          <p:cNvSpPr>
            <a:spLocks noChangeArrowheads="1"/>
          </p:cNvSpPr>
          <p:nvPr/>
        </p:nvSpPr>
        <p:spPr bwMode="auto">
          <a:xfrm>
            <a:off x="8182743" y="786605"/>
            <a:ext cx="914400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dirty="0" smtClean="0"/>
              <a:t>智能</a:t>
            </a:r>
            <a:endParaRPr lang="en-US" altLang="zh-CN" dirty="0" smtClean="0"/>
          </a:p>
          <a:p>
            <a:pPr algn="r">
              <a:lnSpc>
                <a:spcPct val="80000"/>
              </a:lnSpc>
            </a:pPr>
            <a:r>
              <a:rPr lang="zh-CN" altLang="en-US" dirty="0" smtClean="0"/>
              <a:t>手机</a:t>
            </a:r>
            <a:endParaRPr lang="en-US" altLang="zh-CN" dirty="0"/>
          </a:p>
        </p:txBody>
      </p:sp>
      <p:sp>
        <p:nvSpPr>
          <p:cNvPr id="12" name="矩形 28"/>
          <p:cNvSpPr>
            <a:spLocks noChangeArrowheads="1"/>
          </p:cNvSpPr>
          <p:nvPr/>
        </p:nvSpPr>
        <p:spPr bwMode="auto">
          <a:xfrm>
            <a:off x="4520337" y="1415255"/>
            <a:ext cx="877163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dirty="0"/>
              <a:t>仓库级</a:t>
            </a:r>
            <a:endParaRPr lang="en-US" altLang="zh-CN" dirty="0"/>
          </a:p>
          <a:p>
            <a:pPr algn="r">
              <a:lnSpc>
                <a:spcPct val="80000"/>
              </a:lnSpc>
            </a:pPr>
            <a:r>
              <a:rPr lang="zh-CN" altLang="en-US" dirty="0"/>
              <a:t>计算机</a:t>
            </a:r>
            <a:endParaRPr lang="en-US" altLang="zh-CN" dirty="0"/>
          </a:p>
        </p:txBody>
      </p:sp>
      <p:grpSp>
        <p:nvGrpSpPr>
          <p:cNvPr id="13" name="Group 55"/>
          <p:cNvGrpSpPr>
            <a:grpSpLocks/>
          </p:cNvGrpSpPr>
          <p:nvPr/>
        </p:nvGrpSpPr>
        <p:grpSpPr bwMode="auto">
          <a:xfrm>
            <a:off x="4308593" y="2353597"/>
            <a:ext cx="3860681" cy="1085665"/>
            <a:chOff x="3442017" y="2980266"/>
            <a:chExt cx="5143176" cy="1625601"/>
          </a:xfrm>
        </p:grpSpPr>
        <p:grpSp>
          <p:nvGrpSpPr>
            <p:cNvPr id="14" name="Group 53"/>
            <p:cNvGrpSpPr>
              <a:grpSpLocks/>
            </p:cNvGrpSpPr>
            <p:nvPr/>
          </p:nvGrpSpPr>
          <p:grpSpPr bwMode="auto"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16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7" name="Straight Connector 134"/>
              <p:cNvCxnSpPr>
                <a:endCxn id="20" idx="1"/>
              </p:cNvCxnSpPr>
              <p:nvPr/>
            </p:nvCxnSpPr>
            <p:spPr>
              <a:xfrm rot="10800000" flipV="1">
                <a:off x="5432617" y="2980266"/>
                <a:ext cx="1730266" cy="38893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36"/>
              <p:cNvCxnSpPr>
                <a:endCxn id="20" idx="0"/>
              </p:cNvCxnSpPr>
              <p:nvPr/>
            </p:nvCxnSpPr>
            <p:spPr>
              <a:xfrm>
                <a:off x="7500999" y="2980266"/>
                <a:ext cx="1084194" cy="38893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44"/>
              <p:cNvGrpSpPr>
                <a:grpSpLocks/>
              </p:cNvGrpSpPr>
              <p:nvPr/>
            </p:nvGrpSpPr>
            <p:grpSpPr bwMode="auto"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20" name="Freeform 97"/>
                <p:cNvSpPr/>
                <p:nvPr/>
              </p:nvSpPr>
              <p:spPr>
                <a:xfrm>
                  <a:off x="3538833" y="3369204"/>
                  <a:ext cx="4690767" cy="123666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" name="Freeform 131"/>
                <p:cNvSpPr/>
                <p:nvPr/>
              </p:nvSpPr>
              <p:spPr>
                <a:xfrm>
                  <a:off x="4757956" y="3453341"/>
                  <a:ext cx="1185787" cy="31591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核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Freeform 132"/>
                <p:cNvSpPr/>
                <p:nvPr/>
              </p:nvSpPr>
              <p:spPr>
                <a:xfrm>
                  <a:off x="6789829" y="3453341"/>
                  <a:ext cx="1185787" cy="31591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核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137"/>
                <p:cNvSpPr>
                  <a:spLocks noChangeArrowheads="1"/>
                </p:cNvSpPr>
                <p:nvPr/>
              </p:nvSpPr>
              <p:spPr bwMode="auto">
                <a:xfrm>
                  <a:off x="6242320" y="3413668"/>
                  <a:ext cx="34403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</a:p>
              </p:txBody>
            </p:sp>
            <p:sp>
              <p:nvSpPr>
                <p:cNvPr id="24" name="Freeform 139"/>
                <p:cNvSpPr/>
                <p:nvPr/>
              </p:nvSpPr>
              <p:spPr>
                <a:xfrm>
                  <a:off x="4283323" y="3808941"/>
                  <a:ext cx="3303380" cy="357188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内存（缓存）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Freeform 143"/>
                <p:cNvSpPr/>
                <p:nvPr/>
              </p:nvSpPr>
              <p:spPr>
                <a:xfrm>
                  <a:off x="3826152" y="4199467"/>
                  <a:ext cx="330338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输入</a:t>
                  </a:r>
                  <a:r>
                    <a:rPr lang="en-US" altLang="zh-CN" sz="1200" dirty="0" smtClean="0">
                      <a:solidFill>
                        <a:srgbClr val="000000"/>
                      </a:solidFill>
                    </a:rPr>
                    <a:t>/</a:t>
                  </a: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输出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5" name="TextBox 54"/>
            <p:cNvSpPr txBox="1">
              <a:spLocks noChangeArrowheads="1"/>
            </p:cNvSpPr>
            <p:nvPr/>
          </p:nvSpPr>
          <p:spPr bwMode="auto">
            <a:xfrm>
              <a:off x="7230671" y="3049938"/>
              <a:ext cx="656030" cy="36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kumimoji="0" lang="zh-CN" altLang="en-US" sz="1200" dirty="0" smtClean="0"/>
                <a:t>电脑</a:t>
              </a:r>
              <a:endParaRPr kumimoji="0" lang="en-US" altLang="zh-CN" sz="1200" dirty="0"/>
            </a:p>
          </p:txBody>
        </p:sp>
      </p:grpSp>
      <p:grpSp>
        <p:nvGrpSpPr>
          <p:cNvPr id="26" name="Group 90"/>
          <p:cNvGrpSpPr>
            <a:grpSpLocks/>
          </p:cNvGrpSpPr>
          <p:nvPr/>
        </p:nvGrpSpPr>
        <p:grpSpPr bwMode="auto">
          <a:xfrm>
            <a:off x="3811832" y="2893718"/>
            <a:ext cx="4417768" cy="1656687"/>
            <a:chOff x="3365862" y="3454411"/>
            <a:chExt cx="5625738" cy="2622539"/>
          </a:xfrm>
        </p:grpSpPr>
        <p:sp>
          <p:nvSpPr>
            <p:cNvPr id="27" name="Freeform 150"/>
            <p:cNvSpPr/>
            <p:nvPr/>
          </p:nvSpPr>
          <p:spPr>
            <a:xfrm>
              <a:off x="3970661" y="5624515"/>
              <a:ext cx="3627204" cy="342899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缓存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28" name="Group 89"/>
            <p:cNvGrpSpPr>
              <a:grpSpLocks/>
            </p:cNvGrpSpPr>
            <p:nvPr/>
          </p:nvGrpSpPr>
          <p:grpSpPr bwMode="auto">
            <a:xfrm>
              <a:off x="3365862" y="3454411"/>
              <a:ext cx="5625738" cy="2622539"/>
              <a:chOff x="3365862" y="3454411"/>
              <a:chExt cx="5625738" cy="2622539"/>
            </a:xfrm>
          </p:grpSpPr>
          <p:grpSp>
            <p:nvGrpSpPr>
              <p:cNvPr id="43" name="Group 48"/>
              <p:cNvGrpSpPr>
                <a:grpSpLocks/>
              </p:cNvGrpSpPr>
              <p:nvPr/>
            </p:nvGrpSpPr>
            <p:grpSpPr bwMode="auto">
              <a:xfrm>
                <a:off x="3365862" y="3454411"/>
                <a:ext cx="5625738" cy="2622539"/>
                <a:chOff x="3365862" y="3454411"/>
                <a:chExt cx="5454288" cy="2850775"/>
              </a:xfrm>
            </p:grpSpPr>
            <p:sp>
              <p:nvSpPr>
                <p:cNvPr id="47" name="Freeform 146"/>
                <p:cNvSpPr/>
                <p:nvPr/>
              </p:nvSpPr>
              <p:spPr>
                <a:xfrm>
                  <a:off x="3365862" y="4774534"/>
                  <a:ext cx="5454288" cy="1530652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Connector 155"/>
                <p:cNvCxnSpPr/>
                <p:nvPr/>
              </p:nvCxnSpPr>
              <p:spPr>
                <a:xfrm flipH="1">
                  <a:off x="5154204" y="3454411"/>
                  <a:ext cx="2253126" cy="1320123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157"/>
                <p:cNvCxnSpPr>
                  <a:endCxn id="47" idx="0"/>
                </p:cNvCxnSpPr>
                <p:nvPr/>
              </p:nvCxnSpPr>
              <p:spPr>
                <a:xfrm>
                  <a:off x="8179918" y="3454411"/>
                  <a:ext cx="640232" cy="1320123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161"/>
              <p:cNvSpPr txBox="1">
                <a:spLocks noChangeArrowheads="1"/>
              </p:cNvSpPr>
              <p:nvPr/>
            </p:nvSpPr>
            <p:spPr bwMode="auto">
              <a:xfrm>
                <a:off x="7636352" y="4084191"/>
                <a:ext cx="1035645" cy="438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r>
                  <a:rPr kumimoji="0" lang="zh-CN" altLang="en-US" sz="1200" dirty="0" smtClean="0"/>
                  <a:t>核</a:t>
                </a:r>
                <a:endParaRPr kumimoji="0" lang="en-US" altLang="zh-CN" sz="1200" dirty="0"/>
              </a:p>
            </p:txBody>
          </p:sp>
          <p:sp>
            <p:nvSpPr>
              <p:cNvPr id="45" name="Freeform 162"/>
              <p:cNvSpPr/>
              <p:nvPr/>
            </p:nvSpPr>
            <p:spPr>
              <a:xfrm>
                <a:off x="4108764" y="4718056"/>
                <a:ext cx="2704926" cy="850896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指令单元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90000"/>
                  </a:lnSpc>
                  <a:defRPr/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64"/>
              <p:cNvSpPr/>
              <p:nvPr/>
            </p:nvSpPr>
            <p:spPr>
              <a:xfrm>
                <a:off x="6439064" y="4686306"/>
                <a:ext cx="2362048" cy="488948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功能单元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9" name="Picture 56" descr="600px-Pipeline_5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262" y="4921249"/>
              <a:ext cx="908064" cy="654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 88"/>
            <p:cNvGrpSpPr>
              <a:grpSpLocks/>
            </p:cNvGrpSpPr>
            <p:nvPr/>
          </p:nvGrpSpPr>
          <p:grpSpPr bwMode="auto">
            <a:xfrm>
              <a:off x="6108885" y="5194304"/>
              <a:ext cx="2127541" cy="435369"/>
              <a:chOff x="6108885" y="5194304"/>
              <a:chExt cx="2127541" cy="435369"/>
            </a:xfrm>
          </p:grpSpPr>
          <p:grpSp>
            <p:nvGrpSpPr>
              <p:cNvPr id="31" name="Group 68"/>
              <p:cNvGrpSpPr>
                <a:grpSpLocks/>
              </p:cNvGrpSpPr>
              <p:nvPr/>
            </p:nvGrpSpPr>
            <p:grpSpPr bwMode="auto">
              <a:xfrm>
                <a:off x="7499445" y="5194304"/>
                <a:ext cx="736981" cy="416319"/>
                <a:chOff x="7499445" y="5194304"/>
                <a:chExt cx="736981" cy="416319"/>
              </a:xfrm>
            </p:grpSpPr>
            <p:sp>
              <p:nvSpPr>
                <p:cNvPr id="41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3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3</a:t>
                  </a:r>
                  <a:endParaRPr kumimoji="0" lang="en-US" altLang="zh-CN" sz="1100" dirty="0"/>
                </a:p>
              </p:txBody>
            </p:sp>
            <p:sp>
              <p:nvSpPr>
                <p:cNvPr id="42" name="Freeform 103"/>
                <p:cNvSpPr/>
                <p:nvPr/>
              </p:nvSpPr>
              <p:spPr>
                <a:xfrm>
                  <a:off x="749944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" name="Group 79"/>
              <p:cNvGrpSpPr>
                <a:grpSpLocks/>
              </p:cNvGrpSpPr>
              <p:nvPr/>
            </p:nvGrpSpPr>
            <p:grpSpPr bwMode="auto">
              <a:xfrm>
                <a:off x="7035925" y="5200654"/>
                <a:ext cx="736951" cy="416319"/>
                <a:chOff x="7499475" y="5194304"/>
                <a:chExt cx="736951" cy="416319"/>
              </a:xfrm>
            </p:grpSpPr>
            <p:sp>
              <p:nvSpPr>
                <p:cNvPr id="39" name="TextBox 80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2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2</a:t>
                  </a:r>
                  <a:endParaRPr kumimoji="0" lang="en-US" altLang="zh-CN" sz="1100" dirty="0"/>
                </a:p>
              </p:txBody>
            </p:sp>
            <p:sp>
              <p:nvSpPr>
                <p:cNvPr id="40" name="Freeform 81"/>
                <p:cNvSpPr/>
                <p:nvPr/>
              </p:nvSpPr>
              <p:spPr>
                <a:xfrm>
                  <a:off x="749947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" name="Group 82"/>
              <p:cNvGrpSpPr>
                <a:grpSpLocks/>
              </p:cNvGrpSpPr>
              <p:nvPr/>
            </p:nvGrpSpPr>
            <p:grpSpPr bwMode="auto">
              <a:xfrm>
                <a:off x="6572405" y="5207004"/>
                <a:ext cx="736921" cy="416319"/>
                <a:chOff x="7499505" y="5194304"/>
                <a:chExt cx="736921" cy="416319"/>
              </a:xfrm>
            </p:grpSpPr>
            <p:sp>
              <p:nvSpPr>
                <p:cNvPr id="37" name="TextBox 83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1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1</a:t>
                  </a:r>
                  <a:endParaRPr kumimoji="0" lang="en-US" altLang="zh-CN" sz="1100" dirty="0"/>
                </a:p>
              </p:txBody>
            </p:sp>
            <p:sp>
              <p:nvSpPr>
                <p:cNvPr id="38" name="Freeform 84"/>
                <p:cNvSpPr/>
                <p:nvPr/>
              </p:nvSpPr>
              <p:spPr>
                <a:xfrm>
                  <a:off x="749950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85"/>
              <p:cNvGrpSpPr>
                <a:grpSpLocks/>
              </p:cNvGrpSpPr>
              <p:nvPr/>
            </p:nvGrpSpPr>
            <p:grpSpPr bwMode="auto">
              <a:xfrm>
                <a:off x="6108885" y="5213354"/>
                <a:ext cx="736891" cy="416319"/>
                <a:chOff x="7499535" y="5194304"/>
                <a:chExt cx="736891" cy="416319"/>
              </a:xfrm>
            </p:grpSpPr>
            <p:sp>
              <p:nvSpPr>
                <p:cNvPr id="35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0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0</a:t>
                  </a:r>
                  <a:endParaRPr kumimoji="0" lang="en-US" altLang="zh-CN" sz="1100" dirty="0"/>
                </a:p>
              </p:txBody>
            </p:sp>
            <p:sp>
              <p:nvSpPr>
                <p:cNvPr id="36" name="Freeform 87"/>
                <p:cNvSpPr/>
                <p:nvPr/>
              </p:nvSpPr>
              <p:spPr>
                <a:xfrm>
                  <a:off x="749953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0" name="Group 50"/>
          <p:cNvGrpSpPr>
            <a:grpSpLocks/>
          </p:cNvGrpSpPr>
          <p:nvPr/>
        </p:nvGrpSpPr>
        <p:grpSpPr bwMode="auto">
          <a:xfrm>
            <a:off x="5930304" y="4209440"/>
            <a:ext cx="2096024" cy="634470"/>
            <a:chOff x="5831288" y="5537200"/>
            <a:chExt cx="3052171" cy="1289820"/>
          </a:xfrm>
        </p:grpSpPr>
        <p:sp>
          <p:nvSpPr>
            <p:cNvPr id="51" name="TextBox 165"/>
            <p:cNvSpPr txBox="1">
              <a:spLocks noChangeArrowheads="1"/>
            </p:cNvSpPr>
            <p:nvPr/>
          </p:nvSpPr>
          <p:spPr bwMode="auto">
            <a:xfrm>
              <a:off x="7942290" y="5985753"/>
              <a:ext cx="941169" cy="56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kumimoji="0" lang="zh-CN" altLang="en-US" sz="1200" dirty="0" smtClean="0"/>
                <a:t>逻辑门</a:t>
              </a:r>
              <a:endParaRPr kumimoji="0" lang="en-US" altLang="zh-CN" sz="1200" dirty="0"/>
            </a:p>
          </p:txBody>
        </p:sp>
        <p:cxnSp>
          <p:nvCxnSpPr>
            <p:cNvPr id="52" name="Straight Connector 171"/>
            <p:cNvCxnSpPr>
              <a:endCxn id="56" idx="3"/>
            </p:cNvCxnSpPr>
            <p:nvPr/>
          </p:nvCxnSpPr>
          <p:spPr>
            <a:xfrm flipH="1">
              <a:off x="7920018" y="5537200"/>
              <a:ext cx="55552" cy="58137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3"/>
            <p:cNvCxnSpPr>
              <a:endCxn id="56" idx="0"/>
            </p:cNvCxnSpPr>
            <p:nvPr/>
          </p:nvCxnSpPr>
          <p:spPr>
            <a:xfrm flipH="1">
              <a:off x="6543933" y="5537200"/>
              <a:ext cx="955483" cy="58137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177"/>
            <p:cNvGrpSpPr>
              <a:grpSpLocks/>
            </p:cNvGrpSpPr>
            <p:nvPr/>
          </p:nvGrpSpPr>
          <p:grpSpPr bwMode="auto"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55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64" name="Image" r:id="rId8" imgW="3492063" imgH="2400000" progId="">
                      <p:embed/>
                    </p:oleObj>
                  </mc:Choice>
                  <mc:Fallback>
                    <p:oleObj name="Image" r:id="rId8" imgW="3492063" imgH="24000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" name="Freeform 176"/>
              <p:cNvSpPr/>
              <p:nvPr/>
            </p:nvSpPr>
            <p:spPr>
              <a:xfrm>
                <a:off x="5831288" y="6149552"/>
                <a:ext cx="2088730" cy="708448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dirty="0">
                    <a:solidFill>
                      <a:srgbClr val="000000"/>
                    </a:solidFill>
                  </a:rPr>
                  <a:t>    </a:t>
                </a:r>
              </a:p>
            </p:txBody>
          </p:sp>
        </p:grpSp>
      </p:grpSp>
      <p:sp>
        <p:nvSpPr>
          <p:cNvPr id="59" name="矩形 4"/>
          <p:cNvSpPr>
            <a:spLocks noChangeArrowheads="1"/>
          </p:cNvSpPr>
          <p:nvPr/>
        </p:nvSpPr>
        <p:spPr bwMode="auto">
          <a:xfrm>
            <a:off x="4254870" y="4780483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 smtClean="0">
                <a:latin typeface="Times" charset="0"/>
              </a:rPr>
              <a:t>摘自</a:t>
            </a:r>
            <a:r>
              <a:rPr lang="en-US" altLang="zh-CN" sz="1200" dirty="0" smtClean="0">
                <a:latin typeface="Times" charset="0"/>
              </a:rPr>
              <a:t>Hennessy </a:t>
            </a:r>
            <a:r>
              <a:rPr lang="en-US" altLang="zh-CN" sz="1200" dirty="0">
                <a:latin typeface="Times" charset="0"/>
              </a:rPr>
              <a:t>and Patterson</a:t>
            </a:r>
            <a:r>
              <a:rPr lang="en-US" altLang="zh-CN" sz="1200" dirty="0" smtClean="0">
                <a:latin typeface="Times" charset="0"/>
              </a:rPr>
              <a:t>,</a:t>
            </a:r>
            <a:r>
              <a:rPr lang="zh-CN" altLang="en-US" sz="1200" dirty="0" smtClean="0">
                <a:latin typeface="Times" charset="0"/>
              </a:rPr>
              <a:t>计算机体系结构：量化研究方法，第四版</a:t>
            </a:r>
            <a:r>
              <a:rPr lang="en-US" altLang="zh-CN" sz="1200" dirty="0" smtClean="0">
                <a:latin typeface="Times" charset="0"/>
              </a:rPr>
              <a:t>, </a:t>
            </a:r>
            <a:r>
              <a:rPr lang="zh-CN" altLang="en-US" sz="1200" dirty="0" smtClean="0">
                <a:latin typeface="Times" charset="0"/>
              </a:rPr>
              <a:t>（</a:t>
            </a:r>
            <a:r>
              <a:rPr lang="en-US" altLang="zh-CN" sz="1200" dirty="0" smtClean="0">
                <a:latin typeface="Times" charset="0"/>
              </a:rPr>
              <a:t>2006</a:t>
            </a:r>
            <a:r>
              <a:rPr lang="zh-CN" altLang="en-US" sz="1200" dirty="0" smtClean="0">
                <a:latin typeface="Times" charset="0"/>
              </a:rPr>
              <a:t>年</a:t>
            </a:r>
            <a:r>
              <a:rPr lang="en-US" altLang="zh-CN" sz="1200" dirty="0" smtClean="0">
                <a:latin typeface="Times" charset="0"/>
              </a:rPr>
              <a:t>9</a:t>
            </a:r>
            <a:r>
              <a:rPr lang="zh-CN" altLang="en-US" sz="1200" dirty="0" smtClean="0">
                <a:latin typeface="Times" charset="0"/>
              </a:rPr>
              <a:t>月版）</a:t>
            </a:r>
            <a:endParaRPr lang="en-US" altLang="zh-CN" sz="1200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34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大数据与云计算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Songti SC Regular"/>
              <a:cs typeface="Songti SC Regular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规模经济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WSC</a:t>
            </a:r>
            <a:r>
              <a:rPr kumimoji="1" lang="zh-CN" altLang="en-US" dirty="0" smtClean="0"/>
              <a:t>
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8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1279" y="244444"/>
            <a:ext cx="8840141" cy="56356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j-ea"/>
              </a:rPr>
              <a:t>极端规模的并行化</a:t>
            </a:r>
            <a:r>
              <a:rPr lang="zh-CN" altLang="en-US" sz="3200" dirty="0" smtClean="0">
                <a:latin typeface="+mj-ea"/>
              </a:rPr>
              <a:t>：</a:t>
            </a:r>
            <a:r>
              <a:rPr lang="en-US" altLang="zh-CN" sz="3200" dirty="0" smtClean="0">
                <a:latin typeface="+mj-ea"/>
              </a:rPr>
              <a:t/>
            </a:r>
            <a:br>
              <a:rPr lang="en-US" altLang="zh-CN" sz="3200" dirty="0" smtClean="0">
                <a:latin typeface="+mj-ea"/>
              </a:rPr>
            </a:br>
            <a:r>
              <a:rPr lang="zh-CN" altLang="en-US" sz="3200" dirty="0" smtClean="0">
                <a:latin typeface="+mj-ea"/>
              </a:rPr>
              <a:t>仓库规模</a:t>
            </a:r>
            <a:r>
              <a:rPr lang="zh-CN" altLang="en-US" sz="3200" dirty="0">
                <a:latin typeface="+mj-ea"/>
              </a:rPr>
              <a:t>的计算机 </a:t>
            </a:r>
            <a:r>
              <a:rPr lang="en-US" altLang="zh-CN" sz="3200" dirty="0">
                <a:latin typeface="+mj-ea"/>
              </a:rPr>
              <a:t>(WSC)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34904" y="903405"/>
            <a:ext cx="8229600" cy="44719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400" dirty="0" smtClean="0"/>
              <a:t>主要部件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供电、制冷、建筑、网络、安全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存储、</a:t>
            </a:r>
            <a:r>
              <a:rPr lang="zh-CN" altLang="en-US" sz="2400" dirty="0" smtClean="0"/>
              <a:t>计算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sz="2400" dirty="0" smtClean="0"/>
              <a:t>优势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规模经济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提高使用率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sz="2400" dirty="0" smtClean="0"/>
              <a:t>挑战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能耗 </a:t>
            </a:r>
            <a:r>
              <a:rPr lang="en-US" altLang="zh-CN" sz="2400" dirty="0" smtClean="0"/>
              <a:t>PUE</a:t>
            </a:r>
          </a:p>
          <a:p>
            <a:pPr lvl="1">
              <a:defRPr/>
            </a:pPr>
            <a:r>
              <a:rPr lang="zh-CN" altLang="en-US" sz="2400" dirty="0" smtClean="0"/>
              <a:t>运维</a:t>
            </a:r>
            <a:endParaRPr lang="en-US" altLang="zh-CN" sz="2400" dirty="0" smtClean="0"/>
          </a:p>
          <a:p>
            <a:pPr marL="457200" lvl="1" indent="0">
              <a:buFont typeface="Wingdings" charset="0"/>
              <a:buNone/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891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7188" y="178446"/>
            <a:ext cx="8458200" cy="563563"/>
          </a:xfrm>
        </p:spPr>
        <p:txBody>
          <a:bodyPr>
            <a:noAutofit/>
          </a:bodyPr>
          <a:lstStyle/>
          <a:p>
            <a:r>
              <a:rPr kumimoji="1" lang="en-US" altLang="zh-CN" sz="3200" dirty="0">
                <a:latin typeface="+mj-ea"/>
              </a:rPr>
              <a:t>Google</a:t>
            </a:r>
            <a:r>
              <a:rPr kumimoji="1" lang="zh-CN" altLang="en-US" sz="3200" dirty="0">
                <a:latin typeface="+mj-ea"/>
              </a:rPr>
              <a:t>数据中心外部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4" y="852546"/>
            <a:ext cx="7595540" cy="429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0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423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j-ea"/>
              </a:rPr>
              <a:t>Google</a:t>
            </a:r>
            <a:r>
              <a:rPr kumimoji="1" lang="zh-CN" altLang="en-US" sz="3200" dirty="0" smtClean="0">
                <a:latin typeface="+mj-ea"/>
              </a:rPr>
              <a:t>数据中心内部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4" name="Shape 37"/>
          <p:cNvSpPr>
            <a:spLocks noChangeArrowheads="1"/>
          </p:cNvSpPr>
          <p:nvPr/>
        </p:nvSpPr>
        <p:spPr bwMode="auto">
          <a:xfrm>
            <a:off x="790222" y="799629"/>
            <a:ext cx="7685852" cy="434387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508059" cy="85725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+mj-ea"/>
              </a:rPr>
              <a:t>WSC</a:t>
            </a:r>
            <a:r>
              <a:rPr lang="zh-CN" altLang="en-US" sz="3200" dirty="0" smtClean="0">
                <a:latin typeface="+mj-ea"/>
              </a:rPr>
              <a:t>是用网络连接起来的计算和存储设备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93" y="979410"/>
            <a:ext cx="5854669" cy="41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WSC</a:t>
            </a:r>
            <a:r>
              <a:rPr lang="zh-CN" altLang="en-US" sz="3200" dirty="0">
                <a:latin typeface="+mj-ea"/>
              </a:rPr>
              <a:t> </a:t>
            </a:r>
            <a:r>
              <a:rPr lang="zh-CN" altLang="en-US" sz="3200" dirty="0" smtClean="0">
                <a:latin typeface="+mj-ea"/>
              </a:rPr>
              <a:t>的特点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>
                <a:latin typeface="+mn-ea"/>
              </a:rPr>
              <a:t>使用相对同质</a:t>
            </a:r>
            <a:r>
              <a:rPr lang="zh-CN" altLang="en-US" dirty="0">
                <a:latin typeface="+mn-ea"/>
              </a:rPr>
              <a:t>的硬件和系统软件平台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共享相同的系统管理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大多数应用程序、中间件、</a:t>
            </a:r>
            <a:r>
              <a:rPr lang="zh-CN" altLang="en-US" dirty="0" smtClean="0">
                <a:latin typeface="+mn-ea"/>
              </a:rPr>
              <a:t>系统软件都是自主开发，</a:t>
            </a:r>
            <a:r>
              <a:rPr lang="zh-CN" altLang="en-US" dirty="0">
                <a:latin typeface="+mn-ea"/>
              </a:rPr>
              <a:t>而传统数据中心则由第三方软件主导</a:t>
            </a:r>
            <a:endParaRPr lang="en-US" altLang="zh-CN" dirty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WSC</a:t>
            </a:r>
            <a:r>
              <a:rPr lang="zh-CN" altLang="en-US" dirty="0" smtClean="0">
                <a:latin typeface="+mn-ea"/>
              </a:rPr>
              <a:t>运行相对</a:t>
            </a:r>
            <a:r>
              <a:rPr lang="zh-CN" altLang="en-US" dirty="0">
                <a:latin typeface="+mn-ea"/>
              </a:rPr>
              <a:t>小数目的超大型程序（或服务）</a:t>
            </a:r>
            <a:endParaRPr lang="en-US" altLang="zh-CN" dirty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通用的资源管理架构增强</a:t>
            </a:r>
            <a:r>
              <a:rPr lang="zh-CN" altLang="en-US" dirty="0">
                <a:latin typeface="+mn-ea"/>
              </a:rPr>
              <a:t>了部署的灵活性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sz="2600" dirty="0" smtClean="0">
                <a:latin typeface="+mn-ea"/>
              </a:rPr>
              <a:t>*The </a:t>
            </a:r>
            <a:r>
              <a:rPr lang="en-US" altLang="zh-CN" sz="2600" dirty="0">
                <a:latin typeface="+mn-ea"/>
              </a:rPr>
              <a:t>Datacenter as a Computer: an introduction to the Design of Warehouse-Scale Machines. U. </a:t>
            </a:r>
            <a:r>
              <a:rPr lang="en-US" altLang="zh-CN" sz="2600" dirty="0" err="1">
                <a:latin typeface="+mn-ea"/>
              </a:rPr>
              <a:t>Hoelzle</a:t>
            </a:r>
            <a:r>
              <a:rPr lang="en-US" altLang="zh-CN" sz="2600" dirty="0">
                <a:latin typeface="+mn-ea"/>
              </a:rPr>
              <a:t> et al. 2009. 1st. Morgan and Claypool Publishers. 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3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大数据与云计算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Songti SC Regular"/>
              <a:cs typeface="Songti SC Regular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从</a:t>
            </a:r>
            <a:r>
              <a:rPr kumimoji="1" lang="en-US" altLang="zh-CN" dirty="0" smtClean="0"/>
              <a:t>WSC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（</a:t>
            </a:r>
            <a:r>
              <a:rPr kumimoji="1" lang="zh-CN" altLang="en-US" dirty="0" smtClean="0"/>
              <a:t>公有）云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85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从WSC到云：多租户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33" y="958412"/>
            <a:ext cx="5882217" cy="40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多租户、多应用如何管理？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+mn-ea"/>
              </a:rPr>
              <a:t>“</a:t>
            </a:r>
            <a:r>
              <a:rPr lang="zh-CN" altLang="en-US" dirty="0" smtClean="0">
                <a:latin typeface="+mn-ea"/>
              </a:rPr>
              <a:t>计算</a:t>
            </a:r>
            <a:r>
              <a:rPr lang="zh-CN" altLang="en-US" dirty="0">
                <a:latin typeface="+mn-ea"/>
              </a:rPr>
              <a:t>机科学的所有问题，</a:t>
            </a:r>
            <a:r>
              <a:rPr lang="zh-CN" altLang="en-US" dirty="0" smtClean="0">
                <a:latin typeface="+mn-ea"/>
              </a:rPr>
              <a:t>都可以通过增加一个层次的间接</a:t>
            </a:r>
            <a:r>
              <a:rPr lang="en-US" altLang="zh-CN" dirty="0" smtClean="0">
                <a:latin typeface="+mn-ea"/>
              </a:rPr>
              <a:t>(indirection)</a:t>
            </a:r>
            <a:r>
              <a:rPr lang="zh-CN" altLang="en-US" dirty="0" smtClean="0">
                <a:latin typeface="+mn-ea"/>
              </a:rPr>
              <a:t>来解决，当然除了间接层次过多的问题。</a:t>
            </a:r>
            <a:r>
              <a:rPr lang="en-US" altLang="zh-CN" dirty="0" smtClean="0">
                <a:latin typeface="+mn-ea"/>
              </a:rPr>
              <a:t>”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>
                <a:latin typeface="+mn-ea"/>
              </a:rPr>
              <a:t>--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David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Wheeler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462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本周内容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+mn-ea"/>
              </a:rPr>
              <a:t>云计算技术与大数据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云计算的商业模式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云计算的核心技术</a:t>
            </a:r>
            <a:r>
              <a:rPr lang="en-US" altLang="zh-CN" dirty="0" smtClean="0">
                <a:latin typeface="+mn-ea"/>
              </a:rPr>
              <a:t>——</a:t>
            </a:r>
            <a:r>
              <a:rPr lang="zh-CN" altLang="en-US" dirty="0" smtClean="0">
                <a:latin typeface="+mn-ea"/>
              </a:rPr>
              <a:t>虚拟化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计算虚拟化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网络虚拟化</a:t>
            </a:r>
          </a:p>
          <a:p>
            <a:pPr lvl="1"/>
            <a:r>
              <a:rPr lang="zh-CN" altLang="en-US" dirty="0" smtClean="0">
                <a:latin typeface="+mn-ea"/>
              </a:rPr>
              <a:t>存储虚拟化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云计算技术案例分析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32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虚拟化：每个用户逻辑上看到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3" name="图片 2" descr="pic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82" y="953244"/>
            <a:ext cx="4935299" cy="38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111" y="1597819"/>
            <a:ext cx="8513704" cy="11025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云计算用户界面演示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直观的亚马逊</a:t>
            </a:r>
            <a:r>
              <a:rPr kumimoji="1" lang="en-US" altLang="zh-CN" dirty="0" smtClean="0"/>
              <a:t>EC2</a:t>
            </a:r>
            <a:r>
              <a:rPr kumimoji="1" lang="zh-CN" altLang="en-US" dirty="0" smtClean="0"/>
              <a:t>演示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163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亚马逊EC2提供的服务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Amazon Elastic Compute Cloud (EC2)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828800"/>
            <a:ext cx="2641600" cy="3162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78500" y="4673600"/>
            <a:ext cx="317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*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aws.amazon.com</a:t>
            </a:r>
            <a:r>
              <a:rPr lang="en-US" dirty="0"/>
              <a:t>/ec2/</a:t>
            </a:r>
          </a:p>
        </p:txBody>
      </p:sp>
    </p:spTree>
    <p:extLst>
      <p:ext uri="{BB962C8B-B14F-4D97-AF65-F5344CB8AC3E}">
        <p14:creationId xmlns:p14="http://schemas.microsoft.com/office/powerpoint/2010/main" val="123295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云计算的商业模式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定义和发展背景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48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云计算的定义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>
                <a:latin typeface="+mn-ea"/>
              </a:rPr>
              <a:t>云计算</a:t>
            </a:r>
            <a:r>
              <a:rPr lang="en-US" altLang="en-US" dirty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Cloud </a:t>
            </a:r>
            <a:r>
              <a:rPr lang="en-US" altLang="zh-CN" dirty="0">
                <a:latin typeface="+mn-ea"/>
              </a:rPr>
              <a:t>computing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   </a:t>
            </a:r>
            <a:r>
              <a:rPr lang="zh-CN" altLang="en-US" dirty="0" smtClean="0">
                <a:latin typeface="+mn-ea"/>
              </a:rPr>
              <a:t>既指作为服务通过互联网提供的应用程序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err="1" smtClean="0">
                <a:latin typeface="+mn-ea"/>
              </a:rPr>
              <a:t>SaaS</a:t>
            </a:r>
            <a:r>
              <a:rPr lang="zh-CN" altLang="en-US" dirty="0" smtClean="0">
                <a:latin typeface="+mn-ea"/>
              </a:rPr>
              <a:t>模式）</a:t>
            </a:r>
            <a:r>
              <a:rPr lang="zh-CN" altLang="en-US" dirty="0">
                <a:latin typeface="+mn-ea"/>
              </a:rPr>
              <a:t>，又指提供这些服务的，位于数据中心的硬件和系统软件（公用计算）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云：数据中心硬件与软</a:t>
            </a:r>
            <a:r>
              <a:rPr lang="zh-CN" altLang="en-US" dirty="0" smtClean="0">
                <a:latin typeface="+mn-ea"/>
              </a:rPr>
              <a:t>件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公有云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 用即付</a:t>
            </a:r>
            <a:r>
              <a:rPr lang="zh-CN" altLang="en-US" dirty="0" smtClean="0">
                <a:latin typeface="+mn-ea"/>
              </a:rPr>
              <a:t>即用的</a:t>
            </a:r>
            <a:r>
              <a:rPr lang="zh-CN" altLang="en-US" dirty="0">
                <a:latin typeface="+mn-ea"/>
              </a:rPr>
              <a:t>模式，开放给大众</a:t>
            </a:r>
            <a:r>
              <a:rPr lang="zh-CN" altLang="en-US" dirty="0" smtClean="0">
                <a:latin typeface="+mn-ea"/>
              </a:rPr>
              <a:t>使用的云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私有云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 smtClean="0">
                <a:latin typeface="+mn-ea"/>
              </a:rPr>
              <a:t>一个企业或组织</a:t>
            </a:r>
            <a:r>
              <a:rPr lang="zh-CN" altLang="en-US" dirty="0">
                <a:latin typeface="+mn-ea"/>
              </a:rPr>
              <a:t>内部的数据</a:t>
            </a:r>
            <a:r>
              <a:rPr lang="zh-CN" altLang="en-US" dirty="0" smtClean="0">
                <a:latin typeface="+mn-ea"/>
              </a:rPr>
              <a:t>中心</a:t>
            </a:r>
            <a:endParaRPr lang="en-US" altLang="zh-CN" dirty="0">
              <a:latin typeface="+mn-ea"/>
            </a:endParaRPr>
          </a:p>
          <a:p>
            <a:r>
              <a:rPr lang="zh-CN" altLang="en-US" sz="3100" dirty="0" smtClean="0">
                <a:latin typeface="Songti SC Regular"/>
                <a:cs typeface="Songti SC Regular"/>
              </a:rPr>
              <a:t>公</a:t>
            </a:r>
            <a:r>
              <a:rPr lang="en-US" altLang="en-US" sz="3100" dirty="0" smtClean="0">
                <a:latin typeface="Songti SC Regular"/>
                <a:cs typeface="Songti SC Regular"/>
              </a:rPr>
              <a:t>用</a:t>
            </a:r>
            <a:r>
              <a:rPr lang="en-US" altLang="zh-CN" sz="3100" dirty="0" smtClean="0">
                <a:latin typeface="+mn-ea"/>
              </a:rPr>
              <a:t>(utility)</a:t>
            </a:r>
            <a:r>
              <a:rPr lang="zh-CN" altLang="en-US" sz="3100" dirty="0" smtClean="0">
                <a:latin typeface="+mn-ea"/>
              </a:rPr>
              <a:t>计算</a:t>
            </a:r>
            <a:r>
              <a:rPr lang="en-US" altLang="zh-CN" sz="3100" dirty="0" smtClean="0">
                <a:latin typeface="+mn-ea"/>
              </a:rPr>
              <a:t>: </a:t>
            </a:r>
            <a:r>
              <a:rPr lang="zh-CN" altLang="en-US" dirty="0" smtClean="0">
                <a:latin typeface="+mn-ea"/>
              </a:rPr>
              <a:t>给人以无限资</a:t>
            </a:r>
            <a:r>
              <a:rPr lang="zh-CN" altLang="en-US" dirty="0">
                <a:latin typeface="+mn-ea"/>
              </a:rPr>
              <a:t>源的错觉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细粒度的记账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比如每小时</a:t>
            </a:r>
            <a:r>
              <a:rPr lang="en-US" altLang="zh-CN" dirty="0">
                <a:latin typeface="+mn-ea"/>
              </a:rPr>
              <a:t>) </a:t>
            </a:r>
            <a:endParaRPr lang="en-US" altLang="zh-CN" dirty="0" smtClean="0">
              <a:latin typeface="+mn-ea"/>
            </a:endParaRPr>
          </a:p>
          <a:p>
            <a:pPr marL="457200" lvl="1" indent="0">
              <a:buNone/>
            </a:pPr>
            <a:endParaRPr lang="en-US" altLang="zh-CN" dirty="0" smtClean="0">
              <a:latin typeface="+mn-ea"/>
            </a:endParaRPr>
          </a:p>
          <a:p>
            <a:pPr marL="57150" indent="0">
              <a:buNone/>
            </a:pPr>
            <a:r>
              <a:rPr lang="zh-CN" altLang="zh-CN" dirty="0" smtClean="0">
                <a:latin typeface="+mn-ea"/>
              </a:rPr>
              <a:t>*</a:t>
            </a:r>
            <a:r>
              <a:rPr lang="zh-CN" altLang="en-US" dirty="0" smtClean="0">
                <a:latin typeface="+mn-ea"/>
              </a:rPr>
              <a:t> 加州</a:t>
            </a:r>
            <a:r>
              <a:rPr lang="zh-CN" altLang="en-US" dirty="0">
                <a:latin typeface="+mn-ea"/>
              </a:rPr>
              <a:t>大学伯克利分校，</a:t>
            </a:r>
            <a:r>
              <a:rPr lang="en-US" altLang="zh-CN" dirty="0">
                <a:latin typeface="+mn-ea"/>
              </a:rPr>
              <a:t>RAD</a:t>
            </a:r>
            <a:r>
              <a:rPr lang="zh-CN" altLang="en-US" dirty="0">
                <a:latin typeface="+mn-ea"/>
              </a:rPr>
              <a:t>实验室，</a:t>
            </a:r>
            <a:r>
              <a:rPr lang="en-US" altLang="zh-CN" dirty="0" smtClean="0">
                <a:latin typeface="+mn-ea"/>
              </a:rPr>
              <a:t>200</a:t>
            </a:r>
            <a:r>
              <a:rPr lang="en-US" altLang="zh-CN" sz="3100" dirty="0">
                <a:latin typeface="+mn-ea"/>
              </a:rPr>
              <a:t>9</a:t>
            </a:r>
            <a:r>
              <a:rPr lang="en-US" altLang="en-US" sz="3100" dirty="0">
                <a:latin typeface="Songti SC Regular"/>
                <a:cs typeface="Songti SC Regular"/>
              </a:rPr>
              <a:t>年</a:t>
            </a:r>
            <a:r>
              <a:rPr lang="en-US" altLang="zh-CN" sz="3100" dirty="0">
                <a:latin typeface="+mn-ea"/>
              </a:rPr>
              <a:t>2</a:t>
            </a:r>
            <a:r>
              <a:rPr lang="zh-CN" altLang="en-US" sz="3100" dirty="0">
                <a:latin typeface="+mn-ea"/>
              </a:rPr>
              <a:t>月</a:t>
            </a:r>
            <a:r>
              <a:rPr lang="en-US" altLang="zh-CN" sz="3100" dirty="0">
                <a:latin typeface="+mn-ea"/>
              </a:rPr>
              <a:t> </a:t>
            </a:r>
          </a:p>
          <a:p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12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云计算</a:t>
            </a:r>
            <a:r>
              <a:rPr lang="zh-CN" altLang="en-US" sz="3200" dirty="0" smtClean="0">
                <a:latin typeface="+mj-ea"/>
              </a:rPr>
              <a:t>商业模式的三大</a:t>
            </a:r>
            <a:r>
              <a:rPr lang="en-US" altLang="zh-CN" sz="3200" dirty="0" smtClean="0">
                <a:latin typeface="+mj-ea"/>
              </a:rPr>
              <a:t>特点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</a:rPr>
              <a:t>按需服务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资源池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可测量的服务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4825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云计算发展起来的技术推动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9232"/>
            <a:ext cx="8229600" cy="339447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>
                <a:latin typeface="+mn-ea"/>
              </a:rPr>
              <a:t>数据中心技术和</a:t>
            </a:r>
            <a:r>
              <a:rPr lang="en-US" altLang="zh-CN" sz="2800" dirty="0">
                <a:latin typeface="+mn-ea"/>
              </a:rPr>
              <a:t>WSC</a:t>
            </a:r>
          </a:p>
          <a:p>
            <a:r>
              <a:rPr lang="zh-CN" altLang="en-US" sz="2800" dirty="0">
                <a:latin typeface="+mn-ea"/>
              </a:rPr>
              <a:t>宽带网络普及化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数据可以自由进出数据中心</a:t>
            </a:r>
            <a:endParaRPr lang="en-US" altLang="zh-CN" sz="2400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大规模分布式系统的成熟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基础设施软件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例如</a:t>
            </a:r>
            <a:r>
              <a:rPr lang="en-US" altLang="zh-CN" sz="2400" dirty="0">
                <a:latin typeface="+mn-ea"/>
              </a:rPr>
              <a:t>Google </a:t>
            </a:r>
            <a:r>
              <a:rPr lang="en-US" altLang="zh-CN" sz="2400" dirty="0" smtClean="0">
                <a:latin typeface="+mn-ea"/>
              </a:rPr>
              <a:t>File System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</a:rPr>
              <a:t>故障转移</a:t>
            </a:r>
            <a:r>
              <a:rPr lang="en-US" altLang="zh-CN" sz="2400" dirty="0" smtClean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防火墙</a:t>
            </a:r>
            <a:r>
              <a:rPr lang="en-US" altLang="zh-CN" sz="2400" dirty="0">
                <a:latin typeface="+mn-ea"/>
              </a:rPr>
              <a:t>...</a:t>
            </a:r>
          </a:p>
          <a:p>
            <a:r>
              <a:rPr lang="zh-CN" altLang="en-US" sz="2800" dirty="0">
                <a:latin typeface="+mn-ea"/>
              </a:rPr>
              <a:t>虚拟化技术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X86</a:t>
            </a:r>
            <a:r>
              <a:rPr lang="zh-CN" altLang="en-US" sz="2400" dirty="0">
                <a:latin typeface="+mn-ea"/>
              </a:rPr>
              <a:t>作为通用的指令集架构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快速的虚拟化</a:t>
            </a:r>
            <a:endParaRPr lang="en-US" altLang="zh-CN" sz="24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开源软件带来的一系列标准化</a:t>
            </a:r>
          </a:p>
          <a:p>
            <a:pPr lvl="1"/>
            <a:r>
              <a:rPr lang="zh-CN" altLang="en-US" sz="2400" dirty="0">
                <a:latin typeface="+mn-ea"/>
              </a:rPr>
              <a:t>标准软件栈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大部分开源</a:t>
            </a:r>
            <a:r>
              <a:rPr lang="en-US" altLang="zh-CN" sz="2400" dirty="0">
                <a:latin typeface="+mn-ea"/>
              </a:rPr>
              <a:t>(LAMP)</a:t>
            </a: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07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001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Songti SC Regular"/>
                <a:cs typeface="Songti SC Regular"/>
              </a:rPr>
              <a:t>云计算发展的市场条件</a:t>
            </a:r>
            <a:r>
              <a:rPr lang="zh-CN" altLang="en-US" sz="3200" dirty="0" smtClean="0">
                <a:latin typeface="Songti SC Regular"/>
                <a:cs typeface="Songti SC Regular"/>
              </a:rPr>
              <a:t> </a:t>
            </a:r>
            <a:endParaRPr lang="en-US" sz="3200" dirty="0">
              <a:latin typeface="Songti SC Regular"/>
              <a:cs typeface="Songti SC Regula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63014"/>
            <a:ext cx="8229600" cy="377230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大规模</a:t>
            </a:r>
            <a:r>
              <a:rPr lang="zh-CN" altLang="en-US" dirty="0">
                <a:latin typeface="+mn-ea"/>
              </a:rPr>
              <a:t>互联网</a:t>
            </a:r>
            <a:r>
              <a:rPr lang="en-US" altLang="zh-CN" dirty="0" smtClean="0">
                <a:latin typeface="+mn-ea"/>
              </a:rPr>
              <a:t>应用(</a:t>
            </a:r>
            <a:r>
              <a:rPr lang="zh-CN" altLang="en-US" dirty="0" smtClean="0">
                <a:latin typeface="+mn-ea"/>
              </a:rPr>
              <a:t>社交网络、多媒体</a:t>
            </a:r>
            <a:r>
              <a:rPr lang="en-US" altLang="zh-CN" dirty="0" smtClean="0">
                <a:latin typeface="+mn-ea"/>
              </a:rPr>
              <a:t>)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规模经济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需求增长</a:t>
            </a:r>
            <a:r>
              <a:rPr lang="en-US" altLang="zh-CN" sz="2400" dirty="0" smtClean="0">
                <a:latin typeface="+mn-ea"/>
              </a:rPr>
              <a:t>促进</a:t>
            </a:r>
            <a:r>
              <a:rPr lang="zh-CN" altLang="en-US" sz="2400" dirty="0" smtClean="0">
                <a:latin typeface="+mn-ea"/>
              </a:rPr>
              <a:t>数据中心</a:t>
            </a:r>
            <a:r>
              <a:rPr lang="en-US" altLang="zh-CN" sz="2400" dirty="0" smtClean="0">
                <a:latin typeface="+mn-ea"/>
              </a:rPr>
              <a:t>建设增长</a:t>
            </a:r>
          </a:p>
          <a:p>
            <a:pPr lvl="1"/>
            <a:r>
              <a:rPr lang="zh-CN" altLang="en-US" sz="2400">
                <a:latin typeface="+mn-ea"/>
              </a:rPr>
              <a:t>无法预测</a:t>
            </a:r>
            <a:r>
              <a:rPr lang="zh-CN" altLang="en-US" sz="2400" smtClean="0">
                <a:latin typeface="+mn-ea"/>
              </a:rPr>
              <a:t>的应用增长</a:t>
            </a:r>
            <a:r>
              <a:rPr lang="zh-CN" altLang="en-US" sz="2400" dirty="0">
                <a:latin typeface="+mn-ea"/>
              </a:rPr>
              <a:t>速度</a:t>
            </a:r>
            <a:r>
              <a:rPr lang="en-US" altLang="zh-CN" sz="2400" dirty="0" err="1">
                <a:latin typeface="+mn-ea"/>
              </a:rPr>
              <a:t>Zynga</a:t>
            </a:r>
            <a:r>
              <a:rPr lang="en-US" altLang="zh-CN" sz="2400" dirty="0">
                <a:latin typeface="+mn-ea"/>
              </a:rPr>
              <a:t>,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Netflix</a:t>
            </a:r>
          </a:p>
          <a:p>
            <a:r>
              <a:rPr lang="zh-CN" altLang="en-US" dirty="0" smtClean="0">
                <a:latin typeface="+mn-ea"/>
              </a:rPr>
              <a:t>大数据应用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日志分析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机器学习应用</a:t>
            </a: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368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云计算的商业模式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为什么云计算能带来价值？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512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/>
          <p:nvPr/>
        </p:nvSpPr>
        <p:spPr bwMode="auto">
          <a:xfrm>
            <a:off x="1247834" y="2004218"/>
            <a:ext cx="2613025" cy="16303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TextBox 36"/>
          <p:cNvSpPr txBox="1">
            <a:spLocks noChangeArrowheads="1"/>
          </p:cNvSpPr>
          <p:nvPr/>
        </p:nvSpPr>
        <p:spPr bwMode="auto">
          <a:xfrm>
            <a:off x="5801224" y="1893093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800" dirty="0" smtClean="0"/>
              <a:t>未使用的资源</a:t>
            </a:r>
            <a:endParaRPr lang="en-US" sz="2800" dirty="0"/>
          </a:p>
        </p:txBody>
      </p:sp>
      <p:sp>
        <p:nvSpPr>
          <p:cNvPr id="6" name="Rectangle 37"/>
          <p:cNvSpPr/>
          <p:nvPr/>
        </p:nvSpPr>
        <p:spPr bwMode="auto">
          <a:xfrm>
            <a:off x="4873684" y="1969293"/>
            <a:ext cx="533400" cy="3810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>
              <a:schemeClr val="accent6">
                <a:lumMod val="50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71157"/>
            <a:ext cx="8229600" cy="703732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</a:rPr>
              <a:t>传统数据中心资源利用率低</a:t>
            </a:r>
            <a:endParaRPr lang="en-US" sz="3200" dirty="0" smtClean="0">
              <a:latin typeface="+mj-e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910136"/>
            <a:ext cx="8382000" cy="872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 lnSpcReduction="10000"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dirty="0" smtClean="0"/>
              <a:t>满足服务质量协议</a:t>
            </a:r>
            <a:r>
              <a:rPr lang="en-US" altLang="zh-CN" sz="2400" dirty="0" smtClean="0"/>
              <a:t>(SLA)</a:t>
            </a:r>
            <a:r>
              <a:rPr lang="zh-CN" altLang="en-US" sz="2400" dirty="0"/>
              <a:t> </a:t>
            </a:r>
            <a:r>
              <a:rPr lang="zh-CN" altLang="zh-CN" sz="2400" dirty="0" smtClean="0"/>
              <a:t>=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需要足够的资源</a:t>
            </a:r>
            <a:endParaRPr lang="en-US" altLang="zh-CN" sz="2400" dirty="0" smtClean="0"/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dirty="0" smtClean="0"/>
              <a:t>如果峰值</a:t>
            </a:r>
            <a:r>
              <a:rPr lang="zh-CN" altLang="en-US" sz="2400" dirty="0"/>
              <a:t>的预测过高，则会造成资源大量浪费</a:t>
            </a:r>
            <a:endParaRPr lang="en-US" altLang="zh-CN" sz="2400" dirty="0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367869" y="4361656"/>
            <a:ext cx="24929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dirty="0"/>
              <a:t>“静态供给”数据中心</a:t>
            </a:r>
            <a:endParaRPr lang="en-US" altLang="zh-CN" dirty="0"/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23971" y="1664493"/>
            <a:ext cx="3527287" cy="2547313"/>
            <a:chOff x="719863" y="2939763"/>
            <a:chExt cx="3599229" cy="2567572"/>
          </a:xfrm>
        </p:grpSpPr>
        <p:cxnSp>
          <p:nvCxnSpPr>
            <p:cNvPr id="12" name="Straight Arrow Connector 9"/>
            <p:cNvCxnSpPr/>
            <p:nvPr/>
          </p:nvCxnSpPr>
          <p:spPr>
            <a:xfrm rot="5400000" flipH="1" flipV="1">
              <a:off x="76178" y="4115046"/>
              <a:ext cx="2134568" cy="161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/>
            <p:nvPr/>
          </p:nvCxnSpPr>
          <p:spPr>
            <a:xfrm>
              <a:off x="1142652" y="5181540"/>
              <a:ext cx="312474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Freeform 16"/>
            <p:cNvSpPr/>
            <p:nvPr/>
          </p:nvSpPr>
          <p:spPr>
            <a:xfrm>
              <a:off x="1142652" y="3962244"/>
              <a:ext cx="2667939" cy="990477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5" name="TextBox 17"/>
            <p:cNvSpPr txBox="1"/>
            <p:nvPr/>
          </p:nvSpPr>
          <p:spPr>
            <a:xfrm>
              <a:off x="3711921" y="4232665"/>
              <a:ext cx="607171" cy="341247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cxnSp>
          <p:nvCxnSpPr>
            <p:cNvPr id="16" name="Straight Arrow Connector 18"/>
            <p:cNvCxnSpPr/>
            <p:nvPr/>
          </p:nvCxnSpPr>
          <p:spPr>
            <a:xfrm>
              <a:off x="1142652" y="3277390"/>
              <a:ext cx="2744074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3700737" y="2939763"/>
              <a:ext cx="607171" cy="34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2455008" y="5181600"/>
              <a:ext cx="581000" cy="325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</a:t>
              </a:r>
              <a:endParaRPr lang="en-US" sz="1500" dirty="0"/>
            </a:p>
          </p:txBody>
        </p:sp>
        <p:sp>
          <p:nvSpPr>
            <p:cNvPr id="19" name="TextBox 23"/>
            <p:cNvSpPr txBox="1"/>
            <p:nvPr/>
          </p:nvSpPr>
          <p:spPr>
            <a:xfrm>
              <a:off x="719863" y="3923858"/>
              <a:ext cx="423972" cy="480848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7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大</a:t>
            </a:r>
            <a:r>
              <a:rPr lang="en-US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数据</a:t>
            </a:r>
            <a:r>
              <a:rPr lang="en-US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与</a:t>
            </a:r>
            <a:r>
              <a:rPr lang="en-US" alt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云计算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Songti SC Regular"/>
              <a:cs typeface="Songti SC Regular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需求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理念、架构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12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342"/>
            <a:ext cx="8229600" cy="553214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latin typeface="+mj-ea"/>
              </a:rPr>
              <a:t>能不能提高一些？</a:t>
            </a:r>
            <a:endParaRPr lang="en-US" sz="3200" dirty="0" smtClean="0">
              <a:latin typeface="+mj-ea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030805" y="2628733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000" dirty="0" smtClean="0"/>
              <a:t>损失的收益</a:t>
            </a:r>
            <a:endParaRPr lang="en-US" sz="2000" dirty="0"/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5986823" y="4767307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000" dirty="0" smtClean="0"/>
              <a:t>损失的用户</a:t>
            </a:r>
            <a:endParaRPr lang="en-US" sz="2000" dirty="0"/>
          </a:p>
        </p:txBody>
      </p:sp>
      <p:sp>
        <p:nvSpPr>
          <p:cNvPr id="9" name="Up Arrow 83"/>
          <p:cNvSpPr/>
          <p:nvPr/>
        </p:nvSpPr>
        <p:spPr>
          <a:xfrm rot="3513410">
            <a:off x="4187032" y="1524627"/>
            <a:ext cx="762000" cy="95408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0" name="Up Arrow 85"/>
          <p:cNvSpPr/>
          <p:nvPr/>
        </p:nvSpPr>
        <p:spPr>
          <a:xfrm rot="6949103">
            <a:off x="4138286" y="2645437"/>
            <a:ext cx="762000" cy="954088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11" name="Group 62"/>
          <p:cNvGrpSpPr>
            <a:grpSpLocks/>
          </p:cNvGrpSpPr>
          <p:nvPr/>
        </p:nvGrpSpPr>
        <p:grpSpPr bwMode="auto">
          <a:xfrm>
            <a:off x="4889967" y="2789845"/>
            <a:ext cx="4035375" cy="2018377"/>
            <a:chOff x="1143000" y="2362201"/>
            <a:chExt cx="6123693" cy="3062827"/>
          </a:xfrm>
        </p:grpSpPr>
        <p:sp>
          <p:nvSpPr>
            <p:cNvPr id="12" name="Freeform 46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cxnSp>
          <p:nvCxnSpPr>
            <p:cNvPr id="13" name="Straight Arrow Connector 47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48"/>
            <p:cNvSpPr txBox="1"/>
            <p:nvPr/>
          </p:nvSpPr>
          <p:spPr bwMode="auto">
            <a:xfrm>
              <a:off x="1143000" y="3150319"/>
              <a:ext cx="630519" cy="723915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15" name="Straight Arrow Connector 49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22"/>
            <p:cNvSpPr txBox="1">
              <a:spLocks noChangeArrowheads="1"/>
            </p:cNvSpPr>
            <p:nvPr/>
          </p:nvSpPr>
          <p:spPr bwMode="auto">
            <a:xfrm>
              <a:off x="6384002" y="4038600"/>
              <a:ext cx="864046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6402647" y="3258235"/>
              <a:ext cx="864046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pic>
          <p:nvPicPr>
            <p:cNvPr id="18" name="Picture 52" descr="temp-1.png"/>
            <p:cNvPicPr>
              <a:picLocks noChangeAspect="1"/>
            </p:cNvPicPr>
            <p:nvPr/>
          </p:nvPicPr>
          <p:blipFill>
            <a:blip r:embed="rId2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3" descr="temp-4.png"/>
            <p:cNvPicPr>
              <a:picLocks noChangeAspect="1"/>
            </p:cNvPicPr>
            <p:nvPr/>
          </p:nvPicPr>
          <p:blipFill>
            <a:blip r:embed="rId3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traight Arrow Connector 54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3079350" y="4934635"/>
              <a:ext cx="1739768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22" name="Straight Arrow Connector 56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57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58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26" name="TextBox 60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27" name="TextBox 22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28" name="Group 99"/>
          <p:cNvGrpSpPr>
            <a:grpSpLocks/>
          </p:cNvGrpSpPr>
          <p:nvPr/>
        </p:nvGrpSpPr>
        <p:grpSpPr bwMode="auto">
          <a:xfrm>
            <a:off x="4914900" y="742783"/>
            <a:ext cx="4051761" cy="2015556"/>
            <a:chOff x="1143000" y="2362201"/>
            <a:chExt cx="6158655" cy="3063644"/>
          </a:xfrm>
        </p:grpSpPr>
        <p:cxnSp>
          <p:nvCxnSpPr>
            <p:cNvPr id="29" name="Straight Arrow Connector 63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TextBox 64"/>
            <p:cNvSpPr txBox="1"/>
            <p:nvPr/>
          </p:nvSpPr>
          <p:spPr bwMode="auto">
            <a:xfrm>
              <a:off x="1143000" y="3149714"/>
              <a:ext cx="631555" cy="72512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31" name="Straight Arrow Connector 65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2" name="Picture 71" descr="temp-3.png"/>
            <p:cNvPicPr>
              <a:picLocks noChangeAspect="1"/>
            </p:cNvPicPr>
            <p:nvPr/>
          </p:nvPicPr>
          <p:blipFill>
            <a:blip r:embed="rId4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22"/>
            <p:cNvSpPr txBox="1">
              <a:spLocks noChangeArrowheads="1"/>
            </p:cNvSpPr>
            <p:nvPr/>
          </p:nvSpPr>
          <p:spPr bwMode="auto">
            <a:xfrm>
              <a:off x="6417545" y="4038599"/>
              <a:ext cx="86546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6436190" y="3258235"/>
              <a:ext cx="86546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pic>
          <p:nvPicPr>
            <p:cNvPr id="35" name="Picture 80" descr="temp-2.png"/>
            <p:cNvPicPr>
              <a:picLocks noChangeAspect="1"/>
            </p:cNvPicPr>
            <p:nvPr/>
          </p:nvPicPr>
          <p:blipFill>
            <a:blip r:embed="rId5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Straight Arrow Connector 81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3077918" y="4934634"/>
              <a:ext cx="174262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38" name="Straight Arrow Connector 88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89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90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43" name="TextBox 95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44" name="Group 100"/>
          <p:cNvGrpSpPr>
            <a:grpSpLocks/>
          </p:cNvGrpSpPr>
          <p:nvPr/>
        </p:nvGrpSpPr>
        <p:grpSpPr bwMode="auto">
          <a:xfrm>
            <a:off x="0" y="1683200"/>
            <a:ext cx="4023377" cy="2015556"/>
            <a:chOff x="1143000" y="2362201"/>
            <a:chExt cx="6115528" cy="3063644"/>
          </a:xfrm>
        </p:grpSpPr>
        <p:cxnSp>
          <p:nvCxnSpPr>
            <p:cNvPr id="45" name="Straight Arrow Connector 101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6" name="TextBox 102"/>
            <p:cNvSpPr txBox="1"/>
            <p:nvPr/>
          </p:nvSpPr>
          <p:spPr bwMode="auto">
            <a:xfrm>
              <a:off x="1143000" y="3149714"/>
              <a:ext cx="631557" cy="72512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47" name="Straight Arrow Connector 103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8" name="Picture 104" descr="temp-3.png"/>
            <p:cNvPicPr>
              <a:picLocks noChangeAspect="1"/>
            </p:cNvPicPr>
            <p:nvPr/>
          </p:nvPicPr>
          <p:blipFill>
            <a:blip r:embed="rId4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22"/>
            <p:cNvSpPr txBox="1">
              <a:spLocks noChangeArrowheads="1"/>
            </p:cNvSpPr>
            <p:nvPr/>
          </p:nvSpPr>
          <p:spPr bwMode="auto">
            <a:xfrm>
              <a:off x="6393060" y="4038599"/>
              <a:ext cx="865468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50" name="TextBox 22"/>
            <p:cNvSpPr txBox="1">
              <a:spLocks noChangeArrowheads="1"/>
            </p:cNvSpPr>
            <p:nvPr/>
          </p:nvSpPr>
          <p:spPr bwMode="auto">
            <a:xfrm>
              <a:off x="6378292" y="3288793"/>
              <a:ext cx="865468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112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22"/>
            <p:cNvSpPr txBox="1">
              <a:spLocks noChangeArrowheads="1"/>
            </p:cNvSpPr>
            <p:nvPr/>
          </p:nvSpPr>
          <p:spPr bwMode="auto">
            <a:xfrm>
              <a:off x="3077917" y="4934634"/>
              <a:ext cx="1742630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53" name="Straight Arrow Connector 114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115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116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57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58" name="TextBox 120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58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37"/>
          <p:cNvGrpSpPr>
            <a:grpSpLocks/>
          </p:cNvGrpSpPr>
          <p:nvPr/>
        </p:nvGrpSpPr>
        <p:grpSpPr bwMode="auto">
          <a:xfrm>
            <a:off x="1116618" y="2217796"/>
            <a:ext cx="6654800" cy="2785735"/>
            <a:chOff x="1142999" y="3581400"/>
            <a:chExt cx="6654755" cy="2785735"/>
          </a:xfrm>
        </p:grpSpPr>
        <p:sp>
          <p:nvSpPr>
            <p:cNvPr id="109" name="Rectangle 34"/>
            <p:cNvSpPr/>
            <p:nvPr/>
          </p:nvSpPr>
          <p:spPr>
            <a:xfrm>
              <a:off x="5181572" y="4460875"/>
              <a:ext cx="2613007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0" name="Freeform 29"/>
            <p:cNvSpPr/>
            <p:nvPr/>
          </p:nvSpPr>
          <p:spPr>
            <a:xfrm>
              <a:off x="5181572" y="3581400"/>
              <a:ext cx="2616182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1" name="Rectangle 24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2" name="TextBox 35"/>
            <p:cNvSpPr txBox="1">
              <a:spLocks noChangeArrowheads="1"/>
            </p:cNvSpPr>
            <p:nvPr/>
          </p:nvSpPr>
          <p:spPr bwMode="auto">
            <a:xfrm>
              <a:off x="3916309" y="5843915"/>
              <a:ext cx="23390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2800" dirty="0" smtClean="0"/>
                <a:t>未使用的资源</a:t>
              </a:r>
              <a:endParaRPr lang="en-US" sz="2800" dirty="0"/>
            </a:p>
          </p:txBody>
        </p:sp>
        <p:sp>
          <p:nvSpPr>
            <p:cNvPr id="113" name="Rectangle 36"/>
            <p:cNvSpPr/>
            <p:nvPr/>
          </p:nvSpPr>
          <p:spPr>
            <a:xfrm>
              <a:off x="2988973" y="5919460"/>
              <a:ext cx="533396" cy="38100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>
                <a:schemeClr val="accent6">
                  <a:lumMod val="50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457200" y="173080"/>
            <a:ext cx="8229600" cy="71314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</a:rPr>
              <a:t>云计算的价值</a:t>
            </a:r>
            <a:endParaRPr lang="en-US" sz="3200" dirty="0" smtClean="0">
              <a:latin typeface="+mj-ea"/>
            </a:endParaRPr>
          </a:p>
        </p:txBody>
      </p:sp>
      <p:sp>
        <p:nvSpPr>
          <p:cNvPr id="117" name="TextBox 4"/>
          <p:cNvSpPr txBox="1">
            <a:spLocks noChangeArrowheads="1"/>
          </p:cNvSpPr>
          <p:nvPr/>
        </p:nvSpPr>
        <p:spPr bwMode="auto">
          <a:xfrm>
            <a:off x="1309388" y="3817996"/>
            <a:ext cx="22766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/>
              <a:t>“</a:t>
            </a:r>
            <a:r>
              <a:rPr lang="zh-CN" altLang="en-US" dirty="0"/>
              <a:t>静态供给</a:t>
            </a:r>
            <a:r>
              <a:rPr lang="en-US" altLang="zh-CN" dirty="0"/>
              <a:t>” </a:t>
            </a:r>
            <a:r>
              <a:rPr lang="zh-CN" altLang="en-US" dirty="0"/>
              <a:t>数据中心</a:t>
            </a:r>
            <a:endParaRPr lang="en-US" altLang="zh-CN" dirty="0"/>
          </a:p>
        </p:txBody>
      </p:sp>
      <p:sp>
        <p:nvSpPr>
          <p:cNvPr id="118" name="TextBox 5"/>
          <p:cNvSpPr txBox="1">
            <a:spLocks noChangeArrowheads="1"/>
          </p:cNvSpPr>
          <p:nvPr/>
        </p:nvSpPr>
        <p:spPr bwMode="auto">
          <a:xfrm>
            <a:off x="5265909" y="3894196"/>
            <a:ext cx="2507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dirty="0"/>
              <a:t>云上的</a:t>
            </a:r>
            <a:r>
              <a:rPr lang="en-US" altLang="zh-CN" dirty="0"/>
              <a:t>“</a:t>
            </a:r>
            <a:r>
              <a:rPr lang="zh-CN" altLang="en-US" dirty="0"/>
              <a:t>虚拟</a:t>
            </a:r>
            <a:r>
              <a:rPr lang="en-US" altLang="zh-CN" dirty="0"/>
              <a:t>” </a:t>
            </a:r>
            <a:r>
              <a:rPr lang="zh-CN" altLang="en-US" dirty="0"/>
              <a:t>数据中心</a:t>
            </a:r>
            <a:r>
              <a:rPr lang="en-US" altLang="zh-CN" dirty="0"/>
              <a:t> </a:t>
            </a:r>
          </a:p>
        </p:txBody>
      </p:sp>
      <p:grpSp>
        <p:nvGrpSpPr>
          <p:cNvPr id="119" name="Group 36"/>
          <p:cNvGrpSpPr>
            <a:grpSpLocks/>
          </p:cNvGrpSpPr>
          <p:nvPr/>
        </p:nvGrpSpPr>
        <p:grpSpPr bwMode="auto">
          <a:xfrm>
            <a:off x="692756" y="1457384"/>
            <a:ext cx="3527285" cy="2439333"/>
            <a:chOff x="719863" y="3048794"/>
            <a:chExt cx="3599228" cy="2458512"/>
          </a:xfrm>
        </p:grpSpPr>
        <p:cxnSp>
          <p:nvCxnSpPr>
            <p:cNvPr id="120" name="Straight Arrow Connector 9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1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2" name="Freeform 16"/>
            <p:cNvSpPr/>
            <p:nvPr/>
          </p:nvSpPr>
          <p:spPr>
            <a:xfrm>
              <a:off x="1142651" y="3962383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23" name="TextBox 17"/>
            <p:cNvSpPr txBox="1"/>
            <p:nvPr/>
          </p:nvSpPr>
          <p:spPr>
            <a:xfrm>
              <a:off x="3711920" y="4232780"/>
              <a:ext cx="607171" cy="341216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cxnSp>
          <p:nvCxnSpPr>
            <p:cNvPr id="124" name="Straight Arrow Connector 18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5" name="TextBox 19"/>
            <p:cNvSpPr txBox="1">
              <a:spLocks noChangeArrowheads="1"/>
            </p:cNvSpPr>
            <p:nvPr/>
          </p:nvSpPr>
          <p:spPr bwMode="auto">
            <a:xfrm>
              <a:off x="3700737" y="3477181"/>
              <a:ext cx="607171" cy="34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6" name="TextBox 22"/>
            <p:cNvSpPr txBox="1">
              <a:spLocks noChangeArrowheads="1"/>
            </p:cNvSpPr>
            <p:nvPr/>
          </p:nvSpPr>
          <p:spPr bwMode="auto">
            <a:xfrm>
              <a:off x="2455007" y="5181600"/>
              <a:ext cx="581000" cy="325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/>
                <a:t>时间</a:t>
              </a:r>
              <a:endParaRPr lang="en-US" sz="1500" dirty="0"/>
            </a:p>
          </p:txBody>
        </p:sp>
        <p:sp>
          <p:nvSpPr>
            <p:cNvPr id="127" name="TextBox 23"/>
            <p:cNvSpPr txBox="1"/>
            <p:nvPr/>
          </p:nvSpPr>
          <p:spPr>
            <a:xfrm>
              <a:off x="719863" y="3923880"/>
              <a:ext cx="423973" cy="480805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28" name="Group 37"/>
          <p:cNvGrpSpPr>
            <a:grpSpLocks/>
          </p:cNvGrpSpPr>
          <p:nvPr/>
        </p:nvGrpSpPr>
        <p:grpSpPr bwMode="auto">
          <a:xfrm>
            <a:off x="4739292" y="1455797"/>
            <a:ext cx="3747948" cy="2440711"/>
            <a:chOff x="4766102" y="3048001"/>
            <a:chExt cx="3820375" cy="2458299"/>
          </a:xfrm>
        </p:grpSpPr>
        <p:cxnSp>
          <p:nvCxnSpPr>
            <p:cNvPr id="129" name="Straight Arrow Connector 25"/>
            <p:cNvCxnSpPr/>
            <p:nvPr/>
          </p:nvCxnSpPr>
          <p:spPr>
            <a:xfrm rot="16200000" flipV="1">
              <a:off x="4118717" y="4111257"/>
              <a:ext cx="2132985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2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1" name="Freeform 27"/>
            <p:cNvSpPr/>
            <p:nvPr/>
          </p:nvSpPr>
          <p:spPr>
            <a:xfrm>
              <a:off x="5188447" y="3960995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32" name="TextBox 28"/>
            <p:cNvSpPr txBox="1"/>
            <p:nvPr/>
          </p:nvSpPr>
          <p:spPr>
            <a:xfrm>
              <a:off x="7979943" y="4766860"/>
              <a:ext cx="606534" cy="340994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sp>
          <p:nvSpPr>
            <p:cNvPr id="133" name="TextBox 30"/>
            <p:cNvSpPr txBox="1">
              <a:spLocks noChangeArrowheads="1"/>
            </p:cNvSpPr>
            <p:nvPr/>
          </p:nvSpPr>
          <p:spPr bwMode="auto">
            <a:xfrm>
              <a:off x="7941363" y="4191000"/>
              <a:ext cx="606534" cy="340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4" name="TextBox 31"/>
            <p:cNvSpPr txBox="1">
              <a:spLocks noChangeArrowheads="1"/>
            </p:cNvSpPr>
            <p:nvPr/>
          </p:nvSpPr>
          <p:spPr bwMode="auto">
            <a:xfrm>
              <a:off x="6501553" y="5180806"/>
              <a:ext cx="580390" cy="325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</a:t>
              </a:r>
              <a:endParaRPr lang="en-US" sz="1500" dirty="0"/>
            </a:p>
          </p:txBody>
        </p:sp>
        <p:sp>
          <p:nvSpPr>
            <p:cNvPr id="135" name="TextBox 32"/>
            <p:cNvSpPr txBox="1"/>
            <p:nvPr/>
          </p:nvSpPr>
          <p:spPr>
            <a:xfrm>
              <a:off x="4766102" y="3923242"/>
              <a:ext cx="423527" cy="48049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6" name="Freeform 33"/>
            <p:cNvSpPr/>
            <p:nvPr/>
          </p:nvSpPr>
          <p:spPr>
            <a:xfrm>
              <a:off x="5181974" y="3810695"/>
              <a:ext cx="2666756" cy="912994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34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云计算的商业模式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云计算的几种形式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09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云计算的分类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65029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+mn-ea"/>
              </a:rPr>
              <a:t>指令集虚拟机(Amazon EC2, 3Tera)</a:t>
            </a:r>
          </a:p>
          <a:p>
            <a:r>
              <a:rPr lang="en-US" altLang="zh-CN" sz="2400" dirty="0" smtClean="0">
                <a:latin typeface="+mn-ea"/>
              </a:rPr>
              <a:t>运行时</a:t>
            </a:r>
            <a:r>
              <a:rPr lang="zh-CN" altLang="en-US" sz="2400" dirty="0" smtClean="0">
                <a:latin typeface="+mn-ea"/>
              </a:rPr>
              <a:t>系统</a:t>
            </a:r>
            <a:r>
              <a:rPr lang="en-US" altLang="zh-CN" sz="2400" dirty="0" smtClean="0">
                <a:latin typeface="+mn-ea"/>
              </a:rPr>
              <a:t>虚拟</a:t>
            </a:r>
            <a:r>
              <a:rPr lang="en-US" altLang="zh-CN" sz="2400" dirty="0">
                <a:latin typeface="+mn-ea"/>
              </a:rPr>
              <a:t>机 (Microsoft Azure)</a:t>
            </a:r>
          </a:p>
          <a:p>
            <a:r>
              <a:rPr lang="en-US" altLang="zh-CN" sz="2400" dirty="0">
                <a:latin typeface="+mn-ea"/>
              </a:rPr>
              <a:t>框架</a:t>
            </a:r>
            <a:r>
              <a:rPr lang="zh-CN" altLang="en-US" sz="2400" dirty="0">
                <a:latin typeface="+mn-ea"/>
              </a:rPr>
              <a:t>型</a:t>
            </a:r>
            <a:r>
              <a:rPr lang="en-US" altLang="zh-CN" sz="2400" dirty="0">
                <a:latin typeface="+mn-ea"/>
              </a:rPr>
              <a:t>虚拟机(Google </a:t>
            </a:r>
            <a:r>
              <a:rPr lang="en-US" altLang="zh-CN" sz="2400" dirty="0" err="1">
                <a:latin typeface="+mn-ea"/>
              </a:rPr>
              <a:t>AppEngine</a:t>
            </a:r>
            <a:r>
              <a:rPr lang="en-US" altLang="zh-CN" sz="2400" dirty="0">
                <a:latin typeface="+mn-ea"/>
              </a:rPr>
              <a:t>, </a:t>
            </a:r>
            <a:r>
              <a:rPr lang="en-US" altLang="zh-CN" sz="2400" dirty="0" err="1">
                <a:latin typeface="+mn-ea"/>
              </a:rPr>
              <a:t>Force.com</a:t>
            </a:r>
            <a:r>
              <a:rPr lang="en-US" altLang="zh-CN" sz="2400" dirty="0">
                <a:latin typeface="+mn-ea"/>
              </a:rPr>
              <a:t>)</a:t>
            </a:r>
          </a:p>
          <a:p>
            <a:r>
              <a:rPr lang="en-US" altLang="zh-CN" sz="2400" dirty="0">
                <a:latin typeface="+mn-ea"/>
              </a:rPr>
              <a:t>折衷: </a:t>
            </a:r>
            <a:r>
              <a:rPr lang="zh-CN" altLang="en-US" sz="2400" dirty="0">
                <a:latin typeface="+mn-ea"/>
              </a:rPr>
              <a:t>灵活性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可移植性</a:t>
            </a:r>
            <a:r>
              <a:rPr lang="en-US" altLang="zh-CN" sz="2400" dirty="0">
                <a:latin typeface="+mn-ea"/>
              </a:rPr>
              <a:t> vs. “</a:t>
            </a:r>
            <a:r>
              <a:rPr lang="zh-CN" altLang="en-US" sz="2400" dirty="0">
                <a:latin typeface="+mn-ea"/>
              </a:rPr>
              <a:t>内置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功能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1143001" y="3875087"/>
            <a:ext cx="7010400" cy="60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CBB3A1"/>
              </a:gs>
            </a:gsLst>
            <a:lin ang="0" scaled="0"/>
            <a:tileRect/>
          </a:gra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5" name="Straight Connector 7"/>
          <p:cNvCxnSpPr/>
          <p:nvPr/>
        </p:nvCxnSpPr>
        <p:spPr>
          <a:xfrm rot="5400000">
            <a:off x="723108" y="4293393"/>
            <a:ext cx="838200" cy="1587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 rot="5400000">
            <a:off x="3695702" y="4294187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10"/>
          <p:cNvCxnSpPr/>
          <p:nvPr/>
        </p:nvCxnSpPr>
        <p:spPr>
          <a:xfrm rot="5400000">
            <a:off x="6743702" y="4294187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 rot="5400000">
            <a:off x="7734301" y="4294187"/>
            <a:ext cx="838200" cy="0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62001" y="4713287"/>
            <a:ext cx="733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EC2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636964" y="4713287"/>
            <a:ext cx="9350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Azure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019801" y="4713287"/>
            <a:ext cx="1577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AppEngine</a:t>
            </a:r>
          </a:p>
        </p:txBody>
      </p:sp>
      <p:cxnSp>
        <p:nvCxnSpPr>
          <p:cNvPr id="12" name="Straight Arrow Connector 17"/>
          <p:cNvCxnSpPr/>
          <p:nvPr/>
        </p:nvCxnSpPr>
        <p:spPr>
          <a:xfrm>
            <a:off x="8001001" y="3341687"/>
            <a:ext cx="8382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9"/>
          <p:cNvCxnSpPr/>
          <p:nvPr/>
        </p:nvCxnSpPr>
        <p:spPr>
          <a:xfrm rot="10800000">
            <a:off x="533401" y="3341687"/>
            <a:ext cx="7620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1295401" y="2960687"/>
            <a:ext cx="138357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zh-CN" altLang="en-US" sz="2200" dirty="0"/>
              <a:t>较低等级</a:t>
            </a:r>
            <a:r>
              <a:rPr lang="en-US" altLang="zh-CN" sz="2200" dirty="0"/>
              <a:t>,</a:t>
            </a:r>
          </a:p>
          <a:p>
            <a:r>
              <a:rPr lang="zh-CN" altLang="en-US" sz="2200" dirty="0"/>
              <a:t>更少托管</a:t>
            </a:r>
            <a:endParaRPr lang="en-US" altLang="zh-CN" sz="2200" dirty="0"/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6617427" y="2960687"/>
            <a:ext cx="138357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zh-CN" altLang="en-US" sz="2200" dirty="0"/>
              <a:t>较高等级</a:t>
            </a:r>
            <a:r>
              <a:rPr lang="en-US" altLang="zh-CN" sz="2200" dirty="0"/>
              <a:t>,</a:t>
            </a:r>
          </a:p>
          <a:p>
            <a:pPr algn="r"/>
            <a:r>
              <a:rPr lang="zh-CN" altLang="en-US" sz="2200" dirty="0"/>
              <a:t>更多托管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16487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另一种（更普遍的）分类方法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+mn-ea"/>
              </a:rPr>
              <a:t>软件即服务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err="1">
                <a:latin typeface="+mn-ea"/>
              </a:rPr>
              <a:t>SaaS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消费者使用提供商运行在云设施上的应用程序，</a:t>
            </a:r>
            <a:r>
              <a:rPr lang="zh-CN" altLang="en-US" dirty="0" smtClean="0">
                <a:latin typeface="+mn-ea"/>
              </a:rPr>
              <a:t>基本无法控制程序或基础架构。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平台即服务（</a:t>
            </a:r>
            <a:r>
              <a:rPr lang="en-US" altLang="zh-CN" dirty="0" err="1">
                <a:latin typeface="+mn-ea"/>
              </a:rPr>
              <a:t>PaaS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消费者将自己编写的程序，或者利用提供商的库、服务、工具编写的程序部署在云基础设施上。消费者可以控制应用程序，但不能控制基础设施。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基础设施即服务（</a:t>
            </a:r>
            <a:r>
              <a:rPr lang="en-US" altLang="zh-CN" dirty="0" err="1">
                <a:latin typeface="+mn-ea"/>
              </a:rPr>
              <a:t>IaaS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提供处理、存储、网络和其他基础计算资源，消费者可以利用这些资源部署运行任意程序，包括操作系统或者应用程序。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131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Gartner</a:t>
            </a:r>
            <a:r>
              <a:rPr lang="zh-CN" altLang="en-US" sz="3200" dirty="0" smtClean="0">
                <a:latin typeface="+mj-ea"/>
              </a:rPr>
              <a:t>新技术炒作曲线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6" y="855545"/>
            <a:ext cx="7958070" cy="3791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148" y="4649869"/>
            <a:ext cx="431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408463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为什么要虚拟化？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20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>
                <a:latin typeface="+mj-ea"/>
              </a:rPr>
              <a:t>为什么要虚拟化？</a:t>
            </a:r>
            <a:br>
              <a:rPr lang="en-US" altLang="zh-CN" sz="3200" dirty="0" smtClean="0">
                <a:latin typeface="+mj-ea"/>
              </a:rPr>
            </a:br>
            <a:r>
              <a:rPr lang="en-US" altLang="zh-CN" sz="3200" dirty="0" smtClean="0">
                <a:latin typeface="+mn-lt"/>
              </a:rPr>
              <a:t>Partitioning +</a:t>
            </a:r>
            <a:r>
              <a:rPr lang="zh-CN" altLang="en-US" sz="3200" dirty="0" smtClean="0">
                <a:latin typeface="+mn-lt"/>
              </a:rPr>
              <a:t> </a:t>
            </a:r>
            <a:r>
              <a:rPr lang="en-US" altLang="zh-CN" sz="3200" dirty="0" smtClean="0">
                <a:latin typeface="+mn-lt"/>
              </a:rPr>
              <a:t>Abstraction</a:t>
            </a:r>
            <a:endParaRPr kumimoji="1" lang="zh-CN" altLang="en-US" sz="3200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3754" y="1200151"/>
            <a:ext cx="4319793" cy="339447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分</a:t>
            </a:r>
            <a:r>
              <a:rPr lang="zh-CN" altLang="en-US" dirty="0" smtClean="0"/>
              <a:t>区 </a:t>
            </a:r>
            <a:r>
              <a:rPr lang="en-US" altLang="zh-CN" dirty="0" smtClean="0"/>
              <a:t>Partitioning</a:t>
            </a:r>
            <a:endParaRPr lang="en-US" altLang="zh-CN" dirty="0"/>
          </a:p>
          <a:p>
            <a:pPr lvl="1"/>
            <a:r>
              <a:rPr lang="zh-CN" altLang="en-US" dirty="0"/>
              <a:t>分享</a:t>
            </a:r>
            <a:r>
              <a:rPr lang="en-US" altLang="zh-CN" dirty="0"/>
              <a:t>: </a:t>
            </a:r>
            <a:r>
              <a:rPr lang="zh-CN" altLang="en-US" dirty="0"/>
              <a:t>打破一个大资源</a:t>
            </a:r>
            <a:endParaRPr lang="en-US" altLang="zh-CN" dirty="0"/>
          </a:p>
          <a:p>
            <a:pPr lvl="1"/>
            <a:r>
              <a:rPr lang="zh-CN" altLang="en-US" dirty="0" smtClean="0"/>
              <a:t>服务器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抽象 </a:t>
            </a:r>
            <a:r>
              <a:rPr lang="en-US" altLang="zh-CN" dirty="0" smtClean="0"/>
              <a:t>Abstraction</a:t>
            </a:r>
            <a:endParaRPr lang="en-US" altLang="zh-CN" dirty="0"/>
          </a:p>
          <a:p>
            <a:pPr lvl="1"/>
            <a:r>
              <a:rPr lang="zh-CN" altLang="en-US" dirty="0"/>
              <a:t>用一个指令集仿真另一个指令集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47" y="1578874"/>
            <a:ext cx="4366920" cy="2602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1846" y="4317500"/>
            <a:ext cx="158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* </a:t>
            </a:r>
            <a:r>
              <a:rPr lang="en-US" dirty="0" smtClean="0"/>
              <a:t>IBM</a:t>
            </a:r>
            <a:r>
              <a:rPr lang="zh-CN" altLang="en-US" dirty="0" smtClean="0"/>
              <a:t> </a:t>
            </a:r>
            <a:r>
              <a:rPr lang="en-US" altLang="zh-CN" dirty="0" smtClean="0"/>
              <a:t>Achieve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4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 smtClean="0"/>
              <a:t>为什么要虚拟化？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Pooling,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Security,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Management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58549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dirty="0" smtClean="0">
                <a:latin typeface="Songti SC Regular"/>
                <a:cs typeface="Songti SC Regular"/>
              </a:rPr>
              <a:t>资</a:t>
            </a:r>
            <a:r>
              <a:rPr lang="en-US" altLang="en-US" dirty="0">
                <a:latin typeface="Songti SC Regular"/>
                <a:cs typeface="Songti SC Regular"/>
              </a:rPr>
              <a:t>源池</a:t>
            </a:r>
            <a:endParaRPr lang="en-US" altLang="zh-CN" dirty="0">
              <a:latin typeface="Songti SC Regular"/>
              <a:cs typeface="Songti SC Regular"/>
            </a:endParaRPr>
          </a:p>
          <a:p>
            <a:pPr lvl="1"/>
            <a:r>
              <a:rPr lang="zh-CN" altLang="en-US" dirty="0"/>
              <a:t>聚合</a:t>
            </a:r>
            <a:r>
              <a:rPr lang="en-US" altLang="zh-CN" dirty="0"/>
              <a:t>: </a:t>
            </a:r>
            <a:r>
              <a:rPr lang="zh-CN" altLang="en-US" dirty="0"/>
              <a:t>将多个资源结合起来</a:t>
            </a:r>
            <a:endParaRPr lang="en-US" altLang="zh-CN" dirty="0"/>
          </a:p>
          <a:p>
            <a:pPr lvl="1"/>
            <a:r>
              <a:rPr lang="zh-CN" altLang="en-US" dirty="0"/>
              <a:t>合一：例如存储</a:t>
            </a:r>
            <a:endParaRPr lang="en-US" altLang="zh-CN" dirty="0"/>
          </a:p>
          <a:p>
            <a:pPr lvl="1"/>
            <a:r>
              <a:rPr lang="zh-CN" altLang="en-US" dirty="0"/>
              <a:t>动态</a:t>
            </a:r>
            <a:r>
              <a:rPr lang="en-US" altLang="zh-CN" dirty="0"/>
              <a:t>: </a:t>
            </a:r>
            <a:r>
              <a:rPr lang="zh-CN" altLang="en-US" dirty="0"/>
              <a:t>快速分配</a:t>
            </a:r>
            <a:endParaRPr lang="en-US" altLang="zh-CN" dirty="0"/>
          </a:p>
          <a:p>
            <a:pPr lvl="2"/>
            <a:r>
              <a:rPr lang="zh-CN" altLang="en-US" dirty="0"/>
              <a:t>虚拟机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隔离</a:t>
            </a:r>
            <a:r>
              <a:rPr lang="en-US" altLang="zh-CN" dirty="0"/>
              <a:t>: </a:t>
            </a:r>
            <a:r>
              <a:rPr lang="zh-CN" altLang="en-US" dirty="0"/>
              <a:t>保护消费者隔离其他租客</a:t>
            </a:r>
            <a:endParaRPr lang="en-US" altLang="zh-CN" dirty="0"/>
          </a:p>
          <a:p>
            <a:pPr lvl="1"/>
            <a:r>
              <a:rPr lang="zh-CN" altLang="en-US" dirty="0"/>
              <a:t>例如虚拟专用网（</a:t>
            </a:r>
            <a:r>
              <a:rPr lang="en-US" altLang="zh-CN" dirty="0"/>
              <a:t>VPN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便于管理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 smtClean="0"/>
              <a:t>测试</a:t>
            </a:r>
            <a:endParaRPr lang="en-US" altLang="zh-CN" dirty="0"/>
          </a:p>
          <a:p>
            <a:pPr lvl="1"/>
            <a:r>
              <a:rPr lang="zh-CN" altLang="en-US" dirty="0" smtClean="0"/>
              <a:t>机动性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2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3583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虚拟化的概念是广泛的</a:t>
            </a:r>
            <a:endParaRPr kumimoji="1" lang="zh-CN" altLang="en-US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07477"/>
              </p:ext>
            </p:extLst>
          </p:nvPr>
        </p:nvGraphicFramePr>
        <p:xfrm>
          <a:off x="1696659" y="866070"/>
          <a:ext cx="5900629" cy="414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0629"/>
              </a:tblGrid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用户虚拟化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应用程序虚拟化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桌面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服务虚拟化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操作系统虚拟化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服务器虚拟化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存储虚拟化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网络虚拟化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0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大数据对于系统架构的需求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dirty="0">
                <a:latin typeface="+mn-ea"/>
              </a:rPr>
              <a:t>显式</a:t>
            </a:r>
            <a:r>
              <a:rPr lang="zh-CN" altLang="en-US" dirty="0">
                <a:latin typeface="+mn-ea"/>
              </a:rPr>
              <a:t>的需求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 smtClean="0">
                <a:latin typeface="+mn-ea"/>
              </a:rPr>
              <a:t>海量计算和存储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快速计算</a:t>
            </a:r>
            <a:endParaRPr lang="en-US" altLang="zh-CN" dirty="0">
              <a:latin typeface="+mn-ea"/>
            </a:endParaRPr>
          </a:p>
          <a:p>
            <a:pPr marL="0" indent="0">
              <a:buFont typeface="Wingdings" charset="0"/>
              <a:buNone/>
              <a:defRPr/>
            </a:pPr>
            <a:endParaRPr lang="en-US" altLang="zh-CN" dirty="0">
              <a:latin typeface="+mn-ea"/>
            </a:endParaRPr>
          </a:p>
          <a:p>
            <a:pPr>
              <a:defRPr/>
            </a:pPr>
            <a:r>
              <a:rPr lang="zh-CN" altLang="en-US" dirty="0" smtClean="0">
                <a:latin typeface="+mn-ea"/>
              </a:rPr>
              <a:t>隐式的需</a:t>
            </a:r>
            <a:r>
              <a:rPr lang="zh-CN" altLang="en-US" dirty="0">
                <a:latin typeface="+mn-ea"/>
              </a:rPr>
              <a:t>求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数据的快速传输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灵活性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 smtClean="0">
                <a:latin typeface="+mn-ea"/>
              </a:rPr>
              <a:t>低成本</a:t>
            </a:r>
            <a:endParaRPr lang="en-US" altLang="zh-CN" dirty="0">
              <a:latin typeface="+mn-ea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540902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endParaRPr lang="en-US" altLang="zh-CN" dirty="0" smtClean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Volume</a:t>
            </a: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Velocity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Variety</a:t>
            </a:r>
          </a:p>
          <a:p>
            <a:pPr lvl="1">
              <a:defRPr/>
            </a:pPr>
            <a:r>
              <a:rPr lang="en-US" altLang="zh-CN" dirty="0" smtClean="0">
                <a:latin typeface="+mn-ea"/>
              </a:rPr>
              <a:t>Value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3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数据中心虚拟化的三个重要内容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计算虚拟化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存储虚拟化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网络虚拟化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98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计算虚拟化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303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计算虚拟化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23821"/>
            <a:ext cx="8229600" cy="249794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400" dirty="0" smtClean="0"/>
              <a:t>主操作系统</a:t>
            </a:r>
            <a:r>
              <a:rPr kumimoji="1" lang="zh-CN" altLang="en-US" sz="2400" dirty="0"/>
              <a:t>：运行在真实机器之上</a:t>
            </a:r>
            <a:endParaRPr kumimoji="1" lang="en-US" altLang="zh-CN" sz="2400" dirty="0"/>
          </a:p>
          <a:p>
            <a:r>
              <a:rPr kumimoji="1" lang="zh-CN" altLang="en-US" sz="2400" dirty="0" smtClean="0"/>
              <a:t>客户操作系统</a:t>
            </a:r>
            <a:r>
              <a:rPr kumimoji="1" lang="zh-CN" altLang="en-US" sz="2400" dirty="0"/>
              <a:t>：运</a:t>
            </a:r>
            <a:r>
              <a:rPr kumimoji="1" lang="zh-CN" altLang="en-US" sz="2400" dirty="0" smtClean="0"/>
              <a:t>行在主操作系统之上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例如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XP</a:t>
            </a:r>
            <a:r>
              <a:rPr kumimoji="1" lang="zh-CN" altLang="en-US" sz="2000" dirty="0"/>
              <a:t>可以运行在</a:t>
            </a:r>
            <a:r>
              <a:rPr kumimoji="1" lang="en-US" altLang="zh-CN" sz="2000" dirty="0"/>
              <a:t>Win</a:t>
            </a:r>
            <a:r>
              <a:rPr kumimoji="1" lang="zh-CN" altLang="en-US" sz="2000" dirty="0"/>
              <a:t> </a:t>
            </a:r>
            <a:r>
              <a:rPr kumimoji="1" lang="zh-CN" altLang="zh-CN" sz="2000" dirty="0"/>
              <a:t>7</a:t>
            </a:r>
            <a:r>
              <a:rPr kumimoji="1" lang="zh-CN" altLang="en-US" sz="2000" dirty="0" smtClean="0"/>
              <a:t>上</a:t>
            </a:r>
            <a:endParaRPr kumimoji="1" lang="en-US" altLang="zh-CN" sz="2000" dirty="0" smtClean="0"/>
          </a:p>
          <a:p>
            <a:r>
              <a:rPr kumimoji="1" lang="en-US" altLang="zh-CN" sz="2400" dirty="0" smtClean="0"/>
              <a:t>Hypervisor</a:t>
            </a:r>
            <a:r>
              <a:rPr kumimoji="1" lang="zh-CN" altLang="en-US" sz="2400" dirty="0"/>
              <a:t>：支持运行在多个虚拟机</a:t>
            </a:r>
            <a:r>
              <a:rPr kumimoji="1" lang="zh-CN" altLang="en-US" sz="2400" dirty="0" smtClean="0"/>
              <a:t>上上的软件</a:t>
            </a:r>
            <a:endParaRPr kumimoji="1" lang="en-US" altLang="zh-CN" sz="2400" dirty="0"/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：运行在真实机器之上，例如，</a:t>
            </a:r>
            <a:r>
              <a:rPr kumimoji="1" lang="en-US" altLang="zh-CN" sz="2000" dirty="0" err="1"/>
              <a:t>Xen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VMWARE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 smtClean="0"/>
              <a:t>ESXi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：运行在主操作系统之上，例如，</a:t>
            </a:r>
            <a:r>
              <a:rPr kumimoji="1" lang="en-US" altLang="zh-CN" sz="2000" dirty="0" smtClean="0"/>
              <a:t>MS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Virtual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PC</a:t>
            </a:r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zh-CN" altLang="zh-CN" sz="2000" dirty="0" smtClean="0"/>
              <a:t>0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和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兼有，例如，</a:t>
            </a:r>
            <a:r>
              <a:rPr kumimoji="1" lang="en-US" altLang="zh-CN" sz="2000" dirty="0" smtClean="0"/>
              <a:t>Linux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KVM</a:t>
            </a:r>
            <a:endParaRPr kumimoji="1" lang="en-US" altLang="zh-CN" sz="2400" dirty="0" smtClean="0"/>
          </a:p>
        </p:txBody>
      </p:sp>
      <p:pic>
        <p:nvPicPr>
          <p:cNvPr id="6" name="图片 5" descr="pic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76" y="827108"/>
            <a:ext cx="2992547" cy="1564675"/>
          </a:xfrm>
          <a:prstGeom prst="rect">
            <a:avLst/>
          </a:prstGeom>
        </p:spPr>
      </p:pic>
      <p:pic>
        <p:nvPicPr>
          <p:cNvPr id="7" name="图片 6" descr="pic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19" y="1068016"/>
            <a:ext cx="3086450" cy="12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服务器虚拟化考虑的三个问题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+mn-ea"/>
              </a:rPr>
              <a:t>指令集的翻译 二进制翻译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如何快速执行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如何执行需要更高权限的指令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设备的仿真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如何让虚拟机操作系统访问不支持的硬件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如何保护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性能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保护处理器的数据结构 </a:t>
            </a:r>
            <a:r>
              <a:rPr lang="en-US" altLang="en-US" dirty="0">
                <a:latin typeface="Songti SC Regular"/>
                <a:cs typeface="Songti SC Regular"/>
              </a:rPr>
              <a:t>影子</a:t>
            </a:r>
            <a:r>
              <a:rPr lang="zh-CN" altLang="en-US" dirty="0">
                <a:latin typeface="Songti SC Regular"/>
                <a:cs typeface="Songti SC Regular"/>
              </a:rPr>
              <a:t>处</a:t>
            </a:r>
            <a:r>
              <a:rPr lang="zh-CN" altLang="en-US" dirty="0">
                <a:latin typeface="+mn-ea"/>
              </a:rPr>
              <a:t>理器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7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4275"/>
            <a:ext cx="8229600" cy="574836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>
                <a:latin typeface="+mj-ea"/>
              </a:rPr>
              <a:t>核心问题：内存的保护管理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6" name="内容占位符 5" descr="pic6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" b="402"/>
          <a:stretch/>
        </p:blipFill>
        <p:spPr>
          <a:xfrm>
            <a:off x="1395894" y="737458"/>
            <a:ext cx="6673641" cy="4406042"/>
          </a:xfrm>
        </p:spPr>
      </p:pic>
    </p:spTree>
    <p:extLst>
      <p:ext uri="{BB962C8B-B14F-4D97-AF65-F5344CB8AC3E}">
        <p14:creationId xmlns:p14="http://schemas.microsoft.com/office/powerpoint/2010/main" val="247797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问题:谁来管理MMU</a:t>
            </a:r>
            <a:r>
              <a:rPr lang="en-US" altLang="zh-CN" sz="3200" dirty="0" smtClean="0">
                <a:latin typeface="+mj-ea"/>
              </a:rPr>
              <a:t>？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603375" y="1158584"/>
            <a:ext cx="5788025" cy="1551904"/>
            <a:chOff x="698" y="480"/>
            <a:chExt cx="4263" cy="1130"/>
          </a:xfrm>
        </p:grpSpPr>
        <p:pic>
          <p:nvPicPr>
            <p:cNvPr id="5" name="Picture 6" descr="memor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55559">
              <a:off x="3921" y="447"/>
              <a:ext cx="1008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698" y="555"/>
              <a:ext cx="3478" cy="633"/>
              <a:chOff x="890" y="2331"/>
              <a:chExt cx="3478" cy="633"/>
            </a:xfrm>
          </p:grpSpPr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3409" y="2331"/>
                <a:ext cx="82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1800" dirty="0" smtClean="0">
                    <a:latin typeface="+mn-ea"/>
                    <a:ea typeface="+mn-ea"/>
                  </a:rPr>
                  <a:t>物理地址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890" y="2334"/>
                <a:ext cx="671" cy="63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en-US" altLang="ko-KR">
                    <a:latin typeface="Helvetica" charset="0"/>
                  </a:rPr>
                  <a:t>CPU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1561" y="2670"/>
                <a:ext cx="926" cy="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487" y="2376"/>
                <a:ext cx="805" cy="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en-US" altLang="zh-CN" dirty="0" smtClean="0">
                    <a:latin typeface="Helvetica" charset="0"/>
                  </a:rPr>
                  <a:t>MMU</a:t>
                </a:r>
                <a:endParaRPr lang="en-US" altLang="ko-KR" dirty="0">
                  <a:latin typeface="Helvetica" charset="0"/>
                </a:endParaRPr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3292" y="2670"/>
                <a:ext cx="107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1561" y="2353"/>
                <a:ext cx="82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1800" dirty="0" smtClean="0">
                    <a:latin typeface="+mn-ea"/>
                    <a:ea typeface="+mn-ea"/>
                  </a:rPr>
                  <a:t>虚拟地址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1313" y="1019"/>
              <a:ext cx="2959" cy="325"/>
            </a:xfrm>
            <a:custGeom>
              <a:avLst/>
              <a:gdLst>
                <a:gd name="T0" fmla="*/ 0 w 2736"/>
                <a:gd name="T1" fmla="*/ 2 h 392"/>
                <a:gd name="T2" fmla="*/ 2036 w 2736"/>
                <a:gd name="T3" fmla="*/ 6 h 392"/>
                <a:gd name="T4" fmla="*/ 8147 w 2736"/>
                <a:gd name="T5" fmla="*/ 6 h 392"/>
                <a:gd name="T6" fmla="*/ 11612 w 2736"/>
                <a:gd name="T7" fmla="*/ 0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6"/>
                <a:gd name="T13" fmla="*/ 0 h 392"/>
                <a:gd name="T14" fmla="*/ 2736 w 2736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6" h="392">
                  <a:moveTo>
                    <a:pt x="0" y="48"/>
                  </a:moveTo>
                  <a:cubicBezTo>
                    <a:pt x="80" y="168"/>
                    <a:pt x="160" y="288"/>
                    <a:pt x="480" y="336"/>
                  </a:cubicBezTo>
                  <a:cubicBezTo>
                    <a:pt x="800" y="384"/>
                    <a:pt x="1544" y="392"/>
                    <a:pt x="1920" y="336"/>
                  </a:cubicBezTo>
                  <a:cubicBezTo>
                    <a:pt x="2296" y="280"/>
                    <a:pt x="2516" y="140"/>
                    <a:pt x="2736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511" y="1343"/>
              <a:ext cx="1155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zh-CN" altLang="en-US" sz="1800" dirty="0">
                  <a:latin typeface="+mn-ea"/>
                  <a:ea typeface="+mn-ea"/>
                </a:rPr>
                <a:t>未翻译的读写</a:t>
              </a:r>
              <a:endParaRPr lang="en-US" altLang="ko-KR" sz="1800" dirty="0">
                <a:latin typeface="+mn-ea"/>
                <a:ea typeface="+mn-ea"/>
              </a:endParaRPr>
            </a:p>
          </p:txBody>
        </p:sp>
      </p:grpSp>
      <p:sp>
        <p:nvSpPr>
          <p:cNvPr id="15" name="Oval 2"/>
          <p:cNvSpPr/>
          <p:nvPr/>
        </p:nvSpPr>
        <p:spPr>
          <a:xfrm>
            <a:off x="3704269" y="3551009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操作系统</a:t>
            </a:r>
            <a:endParaRPr lang="en-US" dirty="0"/>
          </a:p>
        </p:txBody>
      </p:sp>
      <p:cxnSp>
        <p:nvCxnSpPr>
          <p:cNvPr id="16" name="Straight Arrow Connector 16"/>
          <p:cNvCxnSpPr>
            <a:stCxn id="15" idx="0"/>
            <a:endCxn id="12" idx="2"/>
          </p:cNvCxnSpPr>
          <p:nvPr/>
        </p:nvCxnSpPr>
        <p:spPr>
          <a:xfrm flipH="1" flipV="1">
            <a:off x="4318167" y="2130927"/>
            <a:ext cx="95205" cy="1420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8"/>
          <p:cNvSpPr/>
          <p:nvPr/>
        </p:nvSpPr>
        <p:spPr>
          <a:xfrm>
            <a:off x="4155552" y="37542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  <p:sp>
        <p:nvSpPr>
          <p:cNvPr id="18" name="Oval 19"/>
          <p:cNvSpPr/>
          <p:nvPr/>
        </p:nvSpPr>
        <p:spPr>
          <a:xfrm>
            <a:off x="4713217" y="394202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  <p:sp>
        <p:nvSpPr>
          <p:cNvPr id="19" name="Oval 20"/>
          <p:cNvSpPr/>
          <p:nvPr/>
        </p:nvSpPr>
        <p:spPr>
          <a:xfrm>
            <a:off x="5429698" y="40590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3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当前解决方式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半虚拟化 </a:t>
            </a:r>
            <a:r>
              <a:rPr lang="en-US" altLang="zh-CN" dirty="0" smtClean="0"/>
              <a:t>Para-virtualization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修改虚拟机操作系统</a:t>
            </a:r>
            <a:r>
              <a:rPr lang="zh-CN" altLang="en-US" dirty="0"/>
              <a:t>，不能做的操作就不要做</a:t>
            </a:r>
            <a:endParaRPr lang="en-US" altLang="zh-CN" dirty="0"/>
          </a:p>
          <a:p>
            <a:r>
              <a:rPr lang="zh-CN" altLang="en-US" dirty="0" smtClean="0"/>
              <a:t>影子页表</a:t>
            </a:r>
            <a:endParaRPr lang="en-US" altLang="zh-CN" dirty="0"/>
          </a:p>
          <a:p>
            <a:pPr lvl="1"/>
            <a:r>
              <a:rPr lang="zh-CN" altLang="en-US" dirty="0"/>
              <a:t>拒绝客户操作系统对实际页表条目的任何访问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捕获访问请求，在软</a:t>
            </a:r>
            <a:r>
              <a:rPr lang="zh-CN" altLang="en-US" dirty="0" smtClean="0"/>
              <a:t>件中仿真</a:t>
            </a:r>
            <a:endParaRPr lang="en-US" altLang="zh-CN" dirty="0"/>
          </a:p>
          <a:p>
            <a:r>
              <a:rPr lang="en-US" altLang="zh-CN" dirty="0"/>
              <a:t>硬件支持的虚拟化</a:t>
            </a:r>
          </a:p>
          <a:p>
            <a:pPr lvl="1"/>
            <a:r>
              <a:rPr lang="zh-CN" altLang="en-US" dirty="0"/>
              <a:t>二级地址转换表</a:t>
            </a:r>
            <a:r>
              <a:rPr lang="en-US" altLang="zh-CN" dirty="0"/>
              <a:t>(SLAT)</a:t>
            </a:r>
          </a:p>
          <a:p>
            <a:pPr lvl="2"/>
            <a:r>
              <a:rPr lang="en-US" altLang="zh-CN" dirty="0" smtClean="0"/>
              <a:t>AMD</a:t>
            </a:r>
            <a:r>
              <a:rPr lang="zh-CN" altLang="en-US" dirty="0" smtClean="0"/>
              <a:t> </a:t>
            </a:r>
            <a:r>
              <a:rPr lang="en-US" altLang="zh-CN" dirty="0" smtClean="0"/>
              <a:t>AMD-V</a:t>
            </a:r>
            <a:r>
              <a:rPr lang="zh-CN" altLang="en-US" dirty="0" smtClean="0"/>
              <a:t> </a:t>
            </a:r>
            <a:r>
              <a:rPr lang="en-US" altLang="zh-CN" dirty="0" smtClean="0"/>
              <a:t>RVI</a:t>
            </a:r>
            <a:r>
              <a:rPr lang="zh-CN" altLang="en-US" dirty="0" smtClean="0"/>
              <a:t> </a:t>
            </a:r>
            <a:r>
              <a:rPr lang="en-US" altLang="zh-CN" dirty="0" smtClean="0"/>
              <a:t>(Rapid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Virtualization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Indexing)</a:t>
            </a:r>
            <a:endParaRPr lang="en-US" altLang="zh-CN" dirty="0"/>
          </a:p>
          <a:p>
            <a:pPr lvl="2"/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 smtClean="0"/>
              <a:t>VT-x</a:t>
            </a:r>
            <a:r>
              <a:rPr lang="zh-CN" altLang="en-US" dirty="0" smtClean="0"/>
              <a:t> </a:t>
            </a:r>
            <a:r>
              <a:rPr lang="en-US" altLang="en-US" dirty="0" smtClean="0"/>
              <a:t>EPT (Extended Page Table)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57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网络虚拟化：基础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34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网络虚拟化的用途</a:t>
            </a:r>
            <a:endParaRPr kumimoji="1" lang="zh-CN" alt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7974" y="1008081"/>
            <a:ext cx="2906420" cy="2719708"/>
            <a:chOff x="367974" y="1008081"/>
            <a:chExt cx="2906420" cy="2719708"/>
          </a:xfrm>
        </p:grpSpPr>
        <p:sp>
          <p:nvSpPr>
            <p:cNvPr id="5" name="文本框 4"/>
            <p:cNvSpPr txBox="1"/>
            <p:nvPr/>
          </p:nvSpPr>
          <p:spPr>
            <a:xfrm>
              <a:off x="846515" y="2804459"/>
              <a:ext cx="24278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实际物理网络：</a:t>
              </a:r>
              <a:endParaRPr lang="en-US" altLang="zh-CN" dirty="0" smtClean="0"/>
            </a:p>
            <a:p>
              <a:r>
                <a:rPr lang="zh-CN" altLang="en-US" dirty="0" smtClean="0"/>
                <a:t>多层，多设备</a:t>
              </a:r>
              <a:endParaRPr lang="en-US" altLang="zh-CN" dirty="0" smtClean="0"/>
            </a:p>
            <a:p>
              <a:endParaRPr kumimoji="1" lang="zh-CN" altLang="en-US" dirty="0"/>
            </a:p>
          </p:txBody>
        </p:sp>
        <p:pic>
          <p:nvPicPr>
            <p:cNvPr id="7" name="图片 6" descr="pic2-1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74" y="1008081"/>
              <a:ext cx="2906420" cy="179637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550664" y="2638830"/>
            <a:ext cx="4570482" cy="2208623"/>
            <a:chOff x="2550664" y="2638830"/>
            <a:chExt cx="4570482" cy="2208623"/>
          </a:xfrm>
        </p:grpSpPr>
        <p:sp>
          <p:nvSpPr>
            <p:cNvPr id="12" name="矩形 11"/>
            <p:cNvSpPr/>
            <p:nvPr/>
          </p:nvSpPr>
          <p:spPr>
            <a:xfrm>
              <a:off x="2550664" y="4478121"/>
              <a:ext cx="4570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虚拟网络：“一个大交换机”上的二层网络 </a:t>
              </a:r>
              <a:endParaRPr lang="en-US" altLang="zh-CN" dirty="0"/>
            </a:p>
          </p:txBody>
        </p:sp>
        <p:pic>
          <p:nvPicPr>
            <p:cNvPr id="16" name="图片 15" descr="pic3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598" y="3108264"/>
              <a:ext cx="1603066" cy="1256552"/>
            </a:xfrm>
            <a:prstGeom prst="rect">
              <a:avLst/>
            </a:prstGeom>
          </p:spPr>
        </p:pic>
        <p:sp>
          <p:nvSpPr>
            <p:cNvPr id="3" name="Right Arrow 2"/>
            <p:cNvSpPr/>
            <p:nvPr/>
          </p:nvSpPr>
          <p:spPr>
            <a:xfrm rot="3316266">
              <a:off x="2827984" y="2771838"/>
              <a:ext cx="813400" cy="5473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78750" y="1008082"/>
            <a:ext cx="4424600" cy="2877606"/>
            <a:chOff x="4478750" y="1008082"/>
            <a:chExt cx="4424600" cy="2877606"/>
          </a:xfrm>
        </p:grpSpPr>
        <p:sp>
          <p:nvSpPr>
            <p:cNvPr id="11" name="矩形 10"/>
            <p:cNvSpPr/>
            <p:nvPr/>
          </p:nvSpPr>
          <p:spPr>
            <a:xfrm>
              <a:off x="5717863" y="3239357"/>
              <a:ext cx="318548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虚拟网络：多用户隔离</a:t>
              </a:r>
              <a:endParaRPr lang="en-US" altLang="zh-CN" dirty="0" smtClean="0"/>
            </a:p>
            <a:p>
              <a:r>
                <a:rPr lang="zh-CN" altLang="en-US" dirty="0" smtClean="0"/>
                <a:t>多个交换机上的多个二层网络</a:t>
              </a:r>
              <a:endParaRPr lang="en-US" altLang="zh-CN" dirty="0"/>
            </a:p>
          </p:txBody>
        </p:sp>
        <p:pic>
          <p:nvPicPr>
            <p:cNvPr id="13" name="图片 12" descr="pic3.ep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750" y="1008082"/>
              <a:ext cx="1603066" cy="1256552"/>
            </a:xfrm>
            <a:prstGeom prst="rect">
              <a:avLst/>
            </a:prstGeom>
          </p:spPr>
        </p:pic>
        <p:pic>
          <p:nvPicPr>
            <p:cNvPr id="14" name="图片 13" descr="pic3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283" y="1387073"/>
              <a:ext cx="1603066" cy="1256552"/>
            </a:xfrm>
            <a:prstGeom prst="rect">
              <a:avLst/>
            </a:prstGeom>
          </p:spPr>
        </p:pic>
        <p:pic>
          <p:nvPicPr>
            <p:cNvPr id="15" name="图片 14" descr="pic3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16" y="1788758"/>
              <a:ext cx="1603066" cy="1256552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 rot="18122871">
              <a:off x="4863374" y="2771618"/>
              <a:ext cx="813400" cy="54738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782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网络虚拟化</a:t>
            </a:r>
            <a:r>
              <a:rPr lang="zh-CN" altLang="en-US" sz="3200" dirty="0" smtClean="0"/>
              <a:t>举例</a:t>
            </a:r>
            <a:r>
              <a:rPr lang="zh-CN" altLang="zh-CN" sz="3200" dirty="0" smtClean="0"/>
              <a:t>:</a:t>
            </a:r>
            <a:r>
              <a:rPr lang="en-US" altLang="zh-CN" sz="3200" dirty="0" smtClean="0"/>
              <a:t>VLAN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最简单</a:t>
            </a:r>
            <a:r>
              <a:rPr lang="en-US" altLang="zh-CN" dirty="0" smtClean="0"/>
              <a:t>目标：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单一的二层网络</a:t>
            </a:r>
          </a:p>
          <a:p>
            <a:pPr lvl="1"/>
            <a:r>
              <a:rPr lang="zh-CN" altLang="en-US" dirty="0" smtClean="0"/>
              <a:t>限制广播域</a:t>
            </a:r>
            <a:endParaRPr lang="en-US" altLang="zh-CN" dirty="0" smtClean="0"/>
          </a:p>
          <a:p>
            <a:r>
              <a:rPr lang="en-US" altLang="zh-CN" dirty="0" smtClean="0"/>
              <a:t>VLAN</a:t>
            </a:r>
          </a:p>
          <a:p>
            <a:pPr lvl="1"/>
            <a:r>
              <a:rPr lang="zh-CN" altLang="en-US" dirty="0" smtClean="0"/>
              <a:t>端口分属不同</a:t>
            </a:r>
            <a:r>
              <a:rPr lang="en-US" altLang="zh-CN" dirty="0" smtClean="0"/>
              <a:t>VLAN</a:t>
            </a:r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共享一个端口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Trunk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VLAN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>(12bits)</a:t>
            </a:r>
          </a:p>
          <a:p>
            <a:pPr lvl="2"/>
            <a:r>
              <a:rPr lang="zh-CN" altLang="en-US" dirty="0" smtClean="0"/>
              <a:t>最多支持</a:t>
            </a:r>
            <a:r>
              <a:rPr lang="zh-CN" altLang="zh-CN" dirty="0" smtClean="0"/>
              <a:t>4</a:t>
            </a:r>
            <a:r>
              <a:rPr lang="en-US" altLang="zh-CN" dirty="0" smtClean="0"/>
              <a:t>096</a:t>
            </a:r>
            <a:r>
              <a:rPr lang="zh-CN" altLang="en-US" dirty="0" smtClean="0"/>
              <a:t> </a:t>
            </a:r>
            <a:r>
              <a:rPr lang="en-US" altLang="zh-CN" dirty="0" smtClean="0"/>
              <a:t>VLAN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14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如何实现这些需求？核心设计理念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+mn-ea"/>
              </a:rPr>
              <a:t>并行化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</a:rPr>
              <a:t>规模经济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</a:rPr>
              <a:t>虚拟化（抽象）</a:t>
            </a:r>
          </a:p>
          <a:p>
            <a:pPr marL="0" indent="0">
              <a:buNone/>
            </a:pPr>
            <a:endParaRPr kumimoji="1"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56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7065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VLAN </a:t>
            </a:r>
            <a:r>
              <a:rPr lang="zh-CN" altLang="en-US" sz="3200" dirty="0" smtClean="0"/>
              <a:t>标签</a:t>
            </a:r>
            <a:endParaRPr kumimoji="1" lang="zh-CN" altLang="en-US" sz="3200" dirty="0"/>
          </a:p>
        </p:txBody>
      </p:sp>
      <p:pic>
        <p:nvPicPr>
          <p:cNvPr id="5" name="内容占位符 4" descr="pic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42"/>
          <a:stretch/>
        </p:blipFill>
        <p:spPr>
          <a:xfrm>
            <a:off x="902370" y="821028"/>
            <a:ext cx="7528668" cy="3826614"/>
          </a:xfrm>
        </p:spPr>
      </p:pic>
    </p:spTree>
    <p:extLst>
      <p:ext uri="{BB962C8B-B14F-4D97-AF65-F5344CB8AC3E}">
        <p14:creationId xmlns:p14="http://schemas.microsoft.com/office/powerpoint/2010/main" val="37793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204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VLAN的</a:t>
            </a:r>
            <a:r>
              <a:rPr lang="zh-CN" altLang="en-US" sz="3200" dirty="0" smtClean="0"/>
              <a:t>优劣</a:t>
            </a:r>
            <a:r>
              <a:rPr lang="en-US" altLang="zh-CN" sz="3200" dirty="0" smtClean="0"/>
              <a:t>及解决方案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86380"/>
            <a:ext cx="8229600" cy="132322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新标准</a:t>
            </a:r>
            <a:r>
              <a:rPr lang="zh-CN" altLang="en-US" dirty="0"/>
              <a:t>：</a:t>
            </a:r>
            <a:r>
              <a:rPr lang="en-US" altLang="zh-CN" dirty="0" err="1"/>
              <a:t>VxLAN</a:t>
            </a:r>
            <a:endParaRPr lang="en-US" altLang="zh-CN" dirty="0"/>
          </a:p>
          <a:p>
            <a:pPr lvl="1"/>
            <a:r>
              <a:rPr lang="zh-CN" altLang="en-US" dirty="0" smtClean="0"/>
              <a:t>通过三层的隧道实现</a:t>
            </a:r>
            <a:endParaRPr lang="en-US" altLang="zh-CN" dirty="0"/>
          </a:p>
          <a:p>
            <a:pPr lvl="1"/>
            <a:r>
              <a:rPr lang="zh-CN" altLang="en-US" dirty="0"/>
              <a:t>广播</a:t>
            </a:r>
            <a:r>
              <a:rPr lang="en-US" altLang="zh-CN" dirty="0"/>
              <a:t>-&gt;</a:t>
            </a:r>
            <a:r>
              <a:rPr lang="zh-CN" altLang="en-US" dirty="0"/>
              <a:t>组播</a:t>
            </a:r>
            <a:endParaRPr lang="en-US" altLang="zh-CN" dirty="0"/>
          </a:p>
          <a:p>
            <a:pPr lvl="1"/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Tunnel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(VTEPs)</a:t>
            </a:r>
            <a:r>
              <a:rPr lang="zh-CN" altLang="en-US" dirty="0"/>
              <a:t> 负责打包和解包</a:t>
            </a:r>
            <a:endParaRPr lang="en-US" altLang="zh-CN" dirty="0"/>
          </a:p>
          <a:p>
            <a:endParaRPr kumimoji="1" lang="zh-CN" altLang="en-US" sz="14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768570804"/>
              </p:ext>
            </p:extLst>
          </p:nvPr>
        </p:nvGraphicFramePr>
        <p:xfrm>
          <a:off x="862280" y="870556"/>
          <a:ext cx="7162801" cy="1541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 descr="pic19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36" y="3809605"/>
            <a:ext cx="6789245" cy="12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网络虚拟化：软件定义网络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51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支持网络虚拟化的新技术：软件定义网络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143562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传统网络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控制面与数据面集成在同一个设备中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不同网络设备之间通过协议决定如何转发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89" y="2354155"/>
            <a:ext cx="3875603" cy="26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4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软件定义网络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2030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控制面</a:t>
            </a:r>
            <a:r>
              <a:rPr lang="zh-CN" altLang="en-US" sz="2400" dirty="0" smtClean="0"/>
              <a:t>集中管理，放在服务器中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5" name="图片 4" descr="pic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82" y="1341926"/>
            <a:ext cx="4243736" cy="37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9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软件定义网络</a:t>
            </a:r>
            <a:r>
              <a:rPr lang="zh-CN" altLang="en-US" sz="3200" dirty="0" smtClean="0"/>
              <a:t>实现举例</a:t>
            </a:r>
            <a:endParaRPr kumimoji="1" lang="zh-CN" alt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744" r="8960"/>
          <a:stretch/>
        </p:blipFill>
        <p:spPr>
          <a:xfrm>
            <a:off x="2168132" y="979410"/>
            <a:ext cx="4759627" cy="41640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499" y="1154259"/>
            <a:ext cx="2645301" cy="70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软件定义网络实现网络虚拟化举例</a:t>
            </a:r>
            <a:endParaRPr kumimoji="1" lang="en-US" altLang="zh-CN" dirty="0" smtClean="0"/>
          </a:p>
          <a:p>
            <a:r>
              <a:rPr kumimoji="1" lang="en-US" altLang="zh-CN" dirty="0" smtClean="0"/>
              <a:t>Portland:</a:t>
            </a:r>
            <a:r>
              <a:rPr kumimoji="1" lang="zh-CN" altLang="en-US" dirty="0" smtClean="0"/>
              <a:t>大规模的虚拟二层网络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758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基于</a:t>
            </a:r>
            <a:r>
              <a:rPr lang="zh-CN" altLang="en-US" sz="3200" dirty="0" smtClean="0"/>
              <a:t>软件定义</a:t>
            </a:r>
            <a:r>
              <a:rPr lang="en-US" altLang="zh-CN" sz="3200" dirty="0" smtClean="0"/>
              <a:t>网络实现的</a:t>
            </a:r>
            <a:r>
              <a:rPr lang="zh-CN" altLang="en-US" sz="3200" dirty="0" smtClean="0"/>
              <a:t>虚拟二层网络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大型</a:t>
            </a:r>
            <a:r>
              <a:rPr lang="en-US" altLang="zh-CN" dirty="0" smtClean="0"/>
              <a:t>2</a:t>
            </a:r>
            <a:r>
              <a:rPr lang="zh-CN" altLang="en-US" dirty="0" smtClean="0"/>
              <a:t>层网络的挑战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地址解析</a:t>
            </a:r>
            <a:r>
              <a:rPr lang="en-US" altLang="zh-CN" dirty="0" smtClean="0"/>
              <a:t>(ARP)</a:t>
            </a:r>
            <a:r>
              <a:rPr lang="zh-CN" altLang="en-US" dirty="0" smtClean="0"/>
              <a:t>：广播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路由：广播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转发：交换机要记住大量状态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根源：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地址不连续</a:t>
            </a:r>
            <a:endParaRPr lang="en-US" altLang="zh-CN" dirty="0" smtClean="0"/>
          </a:p>
          <a:p>
            <a:r>
              <a:rPr lang="en-US" altLang="zh-CN" dirty="0" smtClean="0"/>
              <a:t>Portland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与位置相关的虚拟地址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SDN</a:t>
            </a:r>
            <a:r>
              <a:rPr lang="zh-CN" altLang="en-US" dirty="0" smtClean="0"/>
              <a:t>的地址解析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图片 3" descr="pic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27" y="2834408"/>
            <a:ext cx="3795981" cy="21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8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/>
              <a:t>Portland地址解析过程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网络截获所有</a:t>
            </a:r>
            <a:r>
              <a:rPr lang="en-US" altLang="zh-CN" sz="2400" dirty="0" smtClean="0"/>
              <a:t>ARP</a:t>
            </a:r>
            <a:r>
              <a:rPr lang="zh-CN" altLang="en-US" sz="2400" dirty="0" smtClean="0"/>
              <a:t>广播</a:t>
            </a:r>
            <a:endParaRPr lang="en-US" altLang="zh-CN" sz="2400" dirty="0" smtClean="0"/>
          </a:p>
          <a:p>
            <a:r>
              <a:rPr lang="zh-CN" altLang="en-US" sz="2400" dirty="0" smtClean="0"/>
              <a:t>把无序的</a:t>
            </a:r>
            <a:r>
              <a:rPr lang="en-US" altLang="zh-CN" sz="2400" dirty="0" smtClean="0"/>
              <a:t>MAC</a:t>
            </a:r>
            <a:r>
              <a:rPr lang="zh-CN" altLang="en-US" sz="2400" dirty="0" smtClean="0"/>
              <a:t>地址改成与物理位置相关的地址</a:t>
            </a:r>
            <a:endParaRPr lang="en-US" altLang="zh-CN" sz="2400" dirty="0" smtClean="0"/>
          </a:p>
          <a:p>
            <a:r>
              <a:rPr lang="zh-CN" altLang="en-US" sz="2400" dirty="0" smtClean="0"/>
              <a:t>转发数据包</a:t>
            </a:r>
            <a:endParaRPr lang="en-US" altLang="zh-CN" sz="2400" dirty="0" smtClean="0"/>
          </a:p>
          <a:p>
            <a:r>
              <a:rPr lang="zh-CN" altLang="en-US" sz="2400" dirty="0" smtClean="0"/>
              <a:t>发给服务器之前，改回原来的</a:t>
            </a:r>
            <a:r>
              <a:rPr lang="en-US" altLang="zh-CN" sz="2400" dirty="0" smtClean="0"/>
              <a:t>MAC</a:t>
            </a:r>
            <a:r>
              <a:rPr lang="zh-CN" altLang="en-US" sz="2400" dirty="0" smtClean="0"/>
              <a:t>地址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5" name="图片 4" descr="pic2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4" y="2920612"/>
            <a:ext cx="5191474" cy="2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网络虚拟化</a:t>
            </a:r>
            <a:r>
              <a:rPr lang="zh-CN" altLang="en-US" sz="3200" dirty="0" smtClean="0"/>
              <a:t>对虚拟机的支持</a:t>
            </a:r>
            <a:r>
              <a:rPr lang="en-US" altLang="zh-CN" sz="3200" dirty="0" smtClean="0"/>
              <a:t>：虚拟交换机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如何解决一个物理机上多个虚拟机的问题？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提供与物理机同样的接口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VLAN</a:t>
            </a:r>
          </a:p>
          <a:p>
            <a:pPr lvl="1"/>
            <a:r>
              <a:rPr lang="en-US" altLang="zh-CN" dirty="0" smtClean="0"/>
              <a:t>Tunnels</a:t>
            </a:r>
          </a:p>
          <a:p>
            <a:pPr lvl="1"/>
            <a:r>
              <a:rPr lang="en-US" altLang="zh-CN" dirty="0" err="1" smtClean="0"/>
              <a:t>VxLAN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(VTEP)</a:t>
            </a:r>
          </a:p>
          <a:p>
            <a:pPr lvl="1"/>
            <a:r>
              <a:rPr lang="en-US" altLang="zh-CN" dirty="0" smtClean="0"/>
              <a:t>Openflow</a:t>
            </a:r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50" y="1553270"/>
            <a:ext cx="2265236" cy="821513"/>
          </a:xfrm>
          <a:prstGeom prst="rect">
            <a:avLst/>
          </a:prstGeom>
        </p:spPr>
      </p:pic>
      <p:pic>
        <p:nvPicPr>
          <p:cNvPr id="6" name="图片 5" descr="pic1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26" y="2016161"/>
            <a:ext cx="3908774" cy="30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大数据系统的软硬件架构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8" name="内容占位符 7" descr="pic1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" b="519"/>
          <a:stretch/>
        </p:blipFill>
        <p:spPr>
          <a:xfrm>
            <a:off x="1247484" y="953872"/>
            <a:ext cx="6731285" cy="4189628"/>
          </a:xfrm>
        </p:spPr>
      </p:pic>
    </p:spTree>
    <p:extLst>
      <p:ext uri="{BB962C8B-B14F-4D97-AF65-F5344CB8AC3E}">
        <p14:creationId xmlns:p14="http://schemas.microsoft.com/office/powerpoint/2010/main" val="42123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存储虚拟化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用户接口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09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存储虚拟化</a:t>
            </a:r>
            <a:r>
              <a:rPr lang="zh-CN" altLang="en-US" sz="3200" dirty="0" smtClean="0"/>
              <a:t>的意义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独立于数据位置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扩展性强，容量大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易于管理（磁盘可集中存储）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提升磁盘使用率</a:t>
            </a:r>
            <a:endParaRPr lang="en-US" altLang="zh-CN" dirty="0" smtClean="0"/>
          </a:p>
          <a:p>
            <a:r>
              <a:rPr lang="zh-CN" altLang="en-US" dirty="0" smtClean="0"/>
              <a:t>独立于物理存储技术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易于升级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可用性的优化（多路径访问、冗余）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易于维护（在线的后台备份、恢复）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70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存储虚拟化的</a:t>
            </a:r>
            <a:r>
              <a:rPr lang="zh-CN" altLang="en-US" sz="3200" dirty="0" smtClean="0"/>
              <a:t>三类</a:t>
            </a:r>
            <a:r>
              <a:rPr lang="en-US" altLang="zh-CN" sz="3200" dirty="0" smtClean="0"/>
              <a:t>接口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99036"/>
            <a:ext cx="8550958" cy="439665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块接口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本地块存储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本地磁盘</a:t>
            </a:r>
            <a:r>
              <a:rPr lang="en-US" altLang="zh-CN" dirty="0" smtClean="0"/>
              <a:t>(SATA</a:t>
            </a:r>
            <a:r>
              <a:rPr lang="zh-CN" altLang="en-US" dirty="0" smtClean="0"/>
              <a:t>,</a:t>
            </a:r>
            <a:r>
              <a:rPr lang="en-US" altLang="zh-CN" dirty="0" smtClean="0"/>
              <a:t>SAS)</a:t>
            </a:r>
          </a:p>
          <a:p>
            <a:pPr lvl="2"/>
            <a:r>
              <a:rPr lang="zh-CN" altLang="en-US" dirty="0" smtClean="0"/>
              <a:t>本地磁盘阵列</a:t>
            </a:r>
            <a:r>
              <a:rPr lang="en-US" altLang="zh-CN" dirty="0" smtClean="0"/>
              <a:t>(RAID)</a:t>
            </a:r>
          </a:p>
          <a:p>
            <a:pPr lvl="1"/>
            <a:r>
              <a:rPr lang="zh-CN" altLang="en-US" dirty="0" smtClean="0"/>
              <a:t>远程块存储接口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光纤通道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iSCSI</a:t>
            </a:r>
            <a:endParaRPr lang="en-US" altLang="zh-CN" dirty="0" smtClean="0"/>
          </a:p>
          <a:p>
            <a:r>
              <a:rPr lang="zh-CN" altLang="en-US" dirty="0" smtClean="0"/>
              <a:t>文件接口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网络文件系统</a:t>
            </a:r>
            <a:r>
              <a:rPr lang="en-US" altLang="zh-CN" dirty="0" smtClean="0"/>
              <a:t>(NFS,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CIFS,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HDFS)</a:t>
            </a:r>
          </a:p>
          <a:p>
            <a:pPr lvl="1"/>
            <a:r>
              <a:rPr lang="en-US" altLang="zh-CN" dirty="0" smtClean="0"/>
              <a:t>VFS</a:t>
            </a:r>
          </a:p>
          <a:p>
            <a:r>
              <a:rPr lang="en-US" altLang="zh-CN" dirty="0" smtClean="0"/>
              <a:t>对象存储接口</a:t>
            </a:r>
          </a:p>
          <a:p>
            <a:pPr lvl="1"/>
            <a:r>
              <a:rPr lang="en-US" altLang="zh-CN" dirty="0" smtClean="0"/>
              <a:t>亚马逊 S3</a:t>
            </a:r>
          </a:p>
          <a:p>
            <a:pPr lvl="1"/>
            <a:r>
              <a:rPr lang="en-US" altLang="zh-CN" dirty="0" err="1" smtClean="0"/>
              <a:t>OpenStack</a:t>
            </a:r>
            <a:r>
              <a:rPr lang="en-US" altLang="zh-CN" dirty="0" smtClean="0"/>
              <a:t> Swift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000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常用的块接口协议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err="1">
                <a:latin typeface="+mn-ea"/>
              </a:rPr>
              <a:t>iSCSI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互联网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小型计算机接口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en-US" altLang="zh-CN" dirty="0">
                <a:latin typeface="+mn-ea"/>
              </a:rPr>
              <a:t>SCSI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command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-&gt;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TCP/IP</a:t>
            </a:r>
          </a:p>
          <a:p>
            <a:r>
              <a:rPr lang="en-US" altLang="zh-CN" dirty="0" err="1">
                <a:latin typeface="+mn-ea"/>
              </a:rPr>
              <a:t>iFCP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互联网光纤通道协议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en-US" altLang="zh-CN" dirty="0">
                <a:latin typeface="+mn-ea"/>
              </a:rPr>
              <a:t>SAN</a:t>
            </a:r>
            <a:r>
              <a:rPr lang="zh-CN" altLang="en-US" dirty="0">
                <a:latin typeface="+mn-ea"/>
              </a:rPr>
              <a:t>设备直接使用</a:t>
            </a:r>
            <a:r>
              <a:rPr lang="en-US" altLang="zh-CN" dirty="0">
                <a:latin typeface="+mn-ea"/>
              </a:rPr>
              <a:t>TCP/IP</a:t>
            </a:r>
            <a:r>
              <a:rPr lang="zh-CN" altLang="en-US" dirty="0">
                <a:latin typeface="+mn-ea"/>
              </a:rPr>
              <a:t>通讯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FCIP (IP</a:t>
            </a:r>
            <a:r>
              <a:rPr lang="zh-CN" altLang="en-US" dirty="0">
                <a:latin typeface="+mn-ea"/>
              </a:rPr>
              <a:t>光纤通道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FC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IP</a:t>
            </a:r>
            <a:r>
              <a:rPr lang="zh-CN" altLang="en-US" dirty="0">
                <a:latin typeface="+mn-ea"/>
              </a:rPr>
              <a:t>隧道转发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FCoE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以太网光纤通道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zh-CN" altLang="en-US" dirty="0">
                <a:latin typeface="+mn-ea"/>
              </a:rPr>
              <a:t>直接在以太网上跑</a:t>
            </a:r>
            <a:r>
              <a:rPr lang="en-US" altLang="zh-CN" dirty="0">
                <a:latin typeface="+mn-ea"/>
              </a:rPr>
              <a:t>FC</a:t>
            </a:r>
            <a:r>
              <a:rPr lang="zh-CN" altLang="en-US" dirty="0">
                <a:latin typeface="+mn-ea"/>
              </a:rPr>
              <a:t>协议，需要以太网硬件支持拥塞控制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790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S3对象存储接口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协议的</a:t>
            </a:r>
            <a:r>
              <a:rPr lang="en-US" altLang="zh-CN" dirty="0" smtClean="0"/>
              <a:t>REST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扁平命名空间 </a:t>
            </a:r>
            <a:r>
              <a:rPr lang="en-US" altLang="zh-CN" dirty="0" smtClean="0"/>
              <a:t>(key,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value)</a:t>
            </a:r>
          </a:p>
          <a:p>
            <a:pPr lvl="1"/>
            <a:r>
              <a:rPr lang="en-US" altLang="zh-CN" dirty="0" smtClean="0"/>
              <a:t>photos/2006/February/</a:t>
            </a:r>
            <a:r>
              <a:rPr lang="en-US" altLang="zh-CN" dirty="0" err="1" smtClean="0"/>
              <a:t>sample.jpg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90" y="1626732"/>
            <a:ext cx="2961925" cy="688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90" y="2381879"/>
            <a:ext cx="3297737" cy="1519074"/>
          </a:xfrm>
          <a:prstGeom prst="rect">
            <a:avLst/>
          </a:prstGeom>
        </p:spPr>
      </p:pic>
      <p:sp>
        <p:nvSpPr>
          <p:cNvPr id="6" name="Curved Down Arrow 5"/>
          <p:cNvSpPr/>
          <p:nvPr/>
        </p:nvSpPr>
        <p:spPr>
          <a:xfrm rot="2977645">
            <a:off x="4619237" y="1730197"/>
            <a:ext cx="708204" cy="46355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rved Down Arrow 7"/>
          <p:cNvSpPr/>
          <p:nvPr/>
        </p:nvSpPr>
        <p:spPr>
          <a:xfrm rot="13868366">
            <a:off x="3443555" y="2504929"/>
            <a:ext cx="708205" cy="46355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8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存储虚拟化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分布式存储实现方式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96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存储区域网络</a:t>
            </a:r>
            <a:r>
              <a:rPr lang="en-US" altLang="zh-CN" sz="3200" dirty="0" smtClean="0"/>
              <a:t>SAN </a:t>
            </a:r>
            <a:r>
              <a:rPr lang="en-US" altLang="zh-CN" sz="3200" dirty="0" err="1"/>
              <a:t>vs</a:t>
            </a:r>
            <a:r>
              <a:rPr lang="en-US" altLang="zh-CN" sz="3200" dirty="0"/>
              <a:t> </a:t>
            </a:r>
            <a:r>
              <a:rPr lang="zh-CN" altLang="en-US" sz="3200" dirty="0" smtClean="0"/>
              <a:t>网络附接存储</a:t>
            </a:r>
            <a:r>
              <a:rPr lang="en-US" altLang="zh-CN" sz="3200" dirty="0" smtClean="0"/>
              <a:t>NAS</a:t>
            </a:r>
            <a:endParaRPr kumimoji="1" lang="zh-CN" altLang="en-US" sz="32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存储区域网络</a:t>
            </a:r>
            <a:endParaRPr lang="en-US" altLang="zh-CN" dirty="0"/>
          </a:p>
          <a:p>
            <a:pPr lvl="1"/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Network(SAN)</a:t>
            </a:r>
          </a:p>
          <a:p>
            <a:pPr lvl="1"/>
            <a:r>
              <a:rPr lang="zh-CN" altLang="en-US" dirty="0" smtClean="0"/>
              <a:t>存储服务器通过专用存储网络连接</a:t>
            </a:r>
            <a:r>
              <a:rPr lang="zh-CN" altLang="en-US" dirty="0"/>
              <a:t>，例如光纤</a:t>
            </a:r>
            <a:r>
              <a:rPr lang="zh-CN" altLang="en-US" dirty="0" smtClean="0"/>
              <a:t>通道</a:t>
            </a:r>
            <a:r>
              <a:rPr lang="en-US" altLang="zh-CN" dirty="0" smtClean="0"/>
              <a:t>(FC)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网络附接存储</a:t>
            </a:r>
            <a:endParaRPr lang="en-US" altLang="zh-CN" dirty="0"/>
          </a:p>
          <a:p>
            <a:pPr lvl="1"/>
            <a:r>
              <a:rPr lang="en-US" altLang="zh-CN" dirty="0"/>
              <a:t>Network attached storage (NAS)</a:t>
            </a:r>
          </a:p>
          <a:p>
            <a:pPr lvl="1"/>
            <a:r>
              <a:rPr lang="zh-CN" altLang="en-US" dirty="0" smtClean="0"/>
              <a:t>存储服务器通过通用的网络来访问</a:t>
            </a:r>
            <a:r>
              <a:rPr lang="zh-CN" altLang="en-US" dirty="0"/>
              <a:t>，例如以太网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92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24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传统的</a:t>
            </a:r>
            <a:r>
              <a:rPr lang="en-US" altLang="zh-CN" sz="3200" dirty="0" smtClean="0"/>
              <a:t>SAN</a:t>
            </a:r>
            <a:endParaRPr kumimoji="1" lang="zh-CN" altLang="en-US" sz="3200" dirty="0"/>
          </a:p>
        </p:txBody>
      </p:sp>
      <p:pic>
        <p:nvPicPr>
          <p:cNvPr id="4" name="内容占位符 3" descr="pic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r="1278"/>
          <a:stretch>
            <a:fillRect/>
          </a:stretch>
        </p:blipFill>
        <p:spPr>
          <a:xfrm>
            <a:off x="601226" y="1082323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322130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569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NAS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5779"/>
            <a:ext cx="8229600" cy="339447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ea"/>
              </a:rPr>
              <a:t>In-Band: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zh-CN" altLang="en-US" sz="2400" dirty="0" smtClean="0">
                <a:latin typeface="+mn-ea"/>
              </a:rPr>
              <a:t>所有控制和数据都通过虚拟装置</a:t>
            </a:r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r>
              <a:rPr kumimoji="1" lang="en-US" altLang="zh-CN" sz="2400" dirty="0" smtClean="0">
                <a:latin typeface="+mn-ea"/>
              </a:rPr>
              <a:t>Out</a:t>
            </a:r>
            <a:r>
              <a:rPr kumimoji="1" lang="en-US" altLang="zh-CN" sz="2400" dirty="0">
                <a:latin typeface="+mn-ea"/>
              </a:rPr>
              <a:t>-Band: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zh-CN" altLang="en-US" sz="2400" dirty="0" smtClean="0">
                <a:latin typeface="+mn-ea"/>
              </a:rPr>
              <a:t>所有控制都通过根命名空间。数据直接在主机和存储之间流动</a:t>
            </a:r>
            <a:endParaRPr kumimoji="1" lang="zh-CN" altLang="en-US" sz="2400" dirty="0">
              <a:latin typeface="+mn-ea"/>
            </a:endParaRPr>
          </a:p>
          <a:p>
            <a:endParaRPr kumimoji="1" lang="zh-CN" altLang="en-US" sz="2400" dirty="0">
              <a:latin typeface="+mn-ea"/>
            </a:endParaRPr>
          </a:p>
        </p:txBody>
      </p:sp>
      <p:pic>
        <p:nvPicPr>
          <p:cNvPr id="6" name="图片 5" descr="pic1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99" y="1182667"/>
            <a:ext cx="3382641" cy="1869137"/>
          </a:xfrm>
          <a:prstGeom prst="rect">
            <a:avLst/>
          </a:prstGeom>
        </p:spPr>
      </p:pic>
      <p:pic>
        <p:nvPicPr>
          <p:cNvPr id="7" name="图片 6" descr="pic1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72" y="3420548"/>
            <a:ext cx="3958195" cy="16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总结和发展趋势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06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Songti SC Regular"/>
                <a:cs typeface="Songti SC Regular"/>
              </a:rPr>
              <a:t>大数据与云计算</a:t>
            </a:r>
            <a:endParaRPr lang="zh-CN" alt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Songti SC Regular"/>
              <a:cs typeface="Songti SC Regular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并行化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93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虚拟化总结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+mn-ea"/>
              </a:rPr>
              <a:t>优势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en-US" dirty="0" smtClean="0">
                <a:latin typeface="+mn-ea"/>
              </a:rPr>
              <a:t>统一、</a:t>
            </a:r>
            <a:r>
              <a:rPr lang="zh-CN" altLang="en-US" dirty="0" smtClean="0">
                <a:latin typeface="+mn-ea"/>
              </a:rPr>
              <a:t>抽象的接口隐藏了复杂的物理硬件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灵活，可以软件定义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易于管理，更容易保证安全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问题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虚拟化有一定的资源开销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通常没有实现性能的隔离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过多层的抽象：如何调试？</a:t>
            </a:r>
            <a:endParaRPr lang="en-US" altLang="zh-CN" dirty="0" smtClean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64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发展趋势：软件定义数据中心？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+mn-ea"/>
              </a:rPr>
              <a:t>网络功能虚拟化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防火墙、入侵检测系统虚拟化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资源的管理和调度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Songti SC Regular"/>
                <a:cs typeface="Songti SC Regular"/>
              </a:rPr>
              <a:t>本课程后边会详细介绍</a:t>
            </a:r>
            <a:endParaRPr lang="en-US" altLang="zh-CN" dirty="0" smtClean="0">
              <a:latin typeface="Songti SC Regular"/>
              <a:cs typeface="Songti SC Regular"/>
            </a:endParaRPr>
          </a:p>
          <a:p>
            <a:r>
              <a:rPr lang="zh-CN" altLang="en-US" dirty="0" smtClean="0">
                <a:latin typeface="Songti SC Regular"/>
                <a:cs typeface="Songti SC Regular"/>
              </a:rPr>
              <a:t>还有什么可以虚拟化</a:t>
            </a:r>
            <a:r>
              <a:rPr lang="en-US" altLang="zh-CN" dirty="0" smtClean="0">
                <a:latin typeface="Songti SC Regular"/>
                <a:cs typeface="Songti SC Regular"/>
              </a:rPr>
              <a:t>/</a:t>
            </a:r>
            <a:r>
              <a:rPr lang="zh-CN" altLang="en-US" dirty="0" smtClean="0">
                <a:latin typeface="Songti SC Regular"/>
                <a:cs typeface="Songti SC Regular"/>
              </a:rPr>
              <a:t>软件定义的？</a:t>
            </a:r>
            <a:endParaRPr lang="en-US" altLang="zh-CN" dirty="0">
              <a:latin typeface="Songti SC Regular"/>
              <a:cs typeface="Songti SC Regular"/>
            </a:endParaRPr>
          </a:p>
          <a:p>
            <a:pPr lvl="1"/>
            <a:r>
              <a:rPr lang="zh-CN" altLang="en-US" dirty="0" smtClean="0">
                <a:latin typeface="Songti SC Regular"/>
                <a:cs typeface="Songti SC Regular"/>
              </a:rPr>
              <a:t>空调？供电？建筑？</a:t>
            </a:r>
            <a:endParaRPr lang="en-US" altLang="zh-CN" dirty="0" smtClean="0">
              <a:latin typeface="Songti SC Regular"/>
              <a:cs typeface="Songti SC Regular"/>
            </a:endParaRPr>
          </a:p>
          <a:p>
            <a:r>
              <a:rPr lang="zh-CN" altLang="en-US" dirty="0" smtClean="0">
                <a:latin typeface="Songti SC Regular"/>
                <a:cs typeface="Songti SC Regular"/>
              </a:rPr>
              <a:t>目标：性能 </a:t>
            </a:r>
            <a:r>
              <a:rPr lang="en-US" altLang="zh-CN" dirty="0" smtClean="0">
                <a:latin typeface="Songti SC Regular"/>
                <a:cs typeface="Songti SC Regular"/>
              </a:rPr>
              <a:t>+</a:t>
            </a:r>
            <a:r>
              <a:rPr lang="zh-CN" altLang="en-US" dirty="0" smtClean="0">
                <a:latin typeface="Songti SC Regular"/>
                <a:cs typeface="Songti SC Regular"/>
              </a:rPr>
              <a:t> 灵活性 </a:t>
            </a:r>
            <a:r>
              <a:rPr lang="en-US" altLang="zh-CN" dirty="0" smtClean="0">
                <a:latin typeface="Songti SC Regular"/>
                <a:cs typeface="Songti SC Regular"/>
              </a:rPr>
              <a:t>+</a:t>
            </a:r>
            <a:r>
              <a:rPr lang="zh-CN" altLang="en-US" dirty="0" smtClean="0">
                <a:latin typeface="Songti SC Regular"/>
                <a:cs typeface="Songti SC Regular"/>
              </a:rPr>
              <a:t> 管理</a:t>
            </a:r>
            <a:endParaRPr lang="en-US" altLang="zh-CN" dirty="0">
              <a:latin typeface="Songti SC Regular"/>
              <a:cs typeface="Songti SC Regular"/>
            </a:endParaRPr>
          </a:p>
          <a:p>
            <a:pPr lvl="1"/>
            <a:endParaRPr lang="en-US" altLang="zh-CN" dirty="0" smtClean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444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33" y="1597819"/>
            <a:ext cx="8288867" cy="110251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典型云计算系统举例：</a:t>
            </a:r>
            <a:r>
              <a:rPr lang="en-US" altLang="zh-CN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Openstack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Openstack</a:t>
            </a:r>
            <a:r>
              <a:rPr kumimoji="1" lang="zh-CN" altLang="en-US" dirty="0" smtClean="0"/>
              <a:t>的目标和基本组件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07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OpenStack的目标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一个云操作系统，能把数据中心变为资源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cs typeface="Lucinda grande" charset="0"/>
              </a:rPr>
              <a:t>池</a:t>
            </a:r>
            <a:endParaRPr lang="en-US" altLang="zh-CN" dirty="0" smtClean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提供一个管理层，便于高效地控制、自动化、分配资源</a:t>
            </a:r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通过自助服务式的门户来方便操作员、系统管理员以及终端用户</a:t>
            </a:r>
            <a:r>
              <a:rPr lang="en-US" altLang="zh-CN" dirty="0">
                <a:solidFill>
                  <a:srgbClr val="000000"/>
                </a:solidFill>
                <a:latin typeface="+mn-ea"/>
                <a:cs typeface="Lucinda grande" charset="0"/>
              </a:rPr>
              <a:t> (“I want AWS-type service!”)</a:t>
            </a: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能让开发者通过标准</a:t>
            </a:r>
            <a:r>
              <a:rPr lang="en-US" altLang="zh-CN" dirty="0">
                <a:solidFill>
                  <a:srgbClr val="000000"/>
                </a:solidFill>
                <a:latin typeface="+mn-ea"/>
                <a:cs typeface="Lucinda grande" charset="0"/>
              </a:rPr>
              <a:t>API</a:t>
            </a:r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来搭建云上可用的应用程序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1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是当今最热门企业软件之一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609" y="998335"/>
            <a:ext cx="2895599" cy="93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023428"/>
            <a:ext cx="3110417" cy="2027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3" y="2922049"/>
            <a:ext cx="3142935" cy="207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18" y="2003145"/>
            <a:ext cx="2743671" cy="1816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208" y="998335"/>
            <a:ext cx="2685415" cy="1731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889" y="3208292"/>
            <a:ext cx="2685415" cy="1792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890" y="2819075"/>
            <a:ext cx="2861733" cy="4642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262818" y="4289778"/>
            <a:ext cx="342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社区中包括</a:t>
            </a:r>
            <a:r>
              <a:rPr kumimoji="1" lang="en-US" altLang="zh-CN" dirty="0" smtClean="0"/>
              <a:t>19000</a:t>
            </a:r>
            <a:r>
              <a:rPr kumimoji="1" lang="zh-CN" altLang="en-US" dirty="0" smtClean="0"/>
              <a:t>人，</a:t>
            </a:r>
            <a:r>
              <a:rPr kumimoji="1" lang="en-US" altLang="zh-CN" dirty="0" smtClean="0"/>
              <a:t>145</a:t>
            </a:r>
            <a:r>
              <a:rPr kumimoji="1" lang="zh-CN" altLang="en-US" dirty="0" smtClean="0"/>
              <a:t>个国家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06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的基本组件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14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" b="-312"/>
          <a:stretch/>
        </p:blipFill>
        <p:spPr>
          <a:xfrm>
            <a:off x="1979387" y="617654"/>
            <a:ext cx="5144452" cy="4543437"/>
          </a:xfrm>
        </p:spPr>
      </p:pic>
    </p:spTree>
    <p:extLst>
      <p:ext uri="{BB962C8B-B14F-4D97-AF65-F5344CB8AC3E}">
        <p14:creationId xmlns:p14="http://schemas.microsoft.com/office/powerpoint/2010/main" val="201146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427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Openstack的计算节点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1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" b="139"/>
          <a:stretch/>
        </p:blipFill>
        <p:spPr>
          <a:xfrm>
            <a:off x="1360312" y="856074"/>
            <a:ext cx="6090355" cy="4307958"/>
          </a:xfrm>
        </p:spPr>
      </p:pic>
    </p:spTree>
    <p:extLst>
      <p:ext uri="{BB962C8B-B14F-4D97-AF65-F5344CB8AC3E}">
        <p14:creationId xmlns:p14="http://schemas.microsoft.com/office/powerpoint/2010/main" val="375280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45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用</a:t>
            </a:r>
            <a:r>
              <a:rPr lang="en-US" altLang="zh-CN" sz="3200" dirty="0" smtClean="0">
                <a:latin typeface="+mj-ea"/>
              </a:rPr>
              <a:t>VLAN</a:t>
            </a:r>
            <a:r>
              <a:rPr lang="zh-CN" altLang="en-US" sz="3200" dirty="0" smtClean="0">
                <a:latin typeface="+mj-ea"/>
              </a:rPr>
              <a:t>实现的虚拟</a:t>
            </a:r>
            <a:r>
              <a:rPr lang="en-US" altLang="zh-CN" sz="3200" dirty="0" smtClean="0">
                <a:latin typeface="+mj-ea"/>
              </a:rPr>
              <a:t>网络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1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" b="131"/>
          <a:stretch/>
        </p:blipFill>
        <p:spPr>
          <a:xfrm>
            <a:off x="1661348" y="790221"/>
            <a:ext cx="5328356" cy="4369259"/>
          </a:xfrm>
        </p:spPr>
      </p:pic>
    </p:spTree>
    <p:extLst>
      <p:ext uri="{BB962C8B-B14F-4D97-AF65-F5344CB8AC3E}">
        <p14:creationId xmlns:p14="http://schemas.microsoft.com/office/powerpoint/2010/main" val="351749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861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Openstack的调度器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1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" b="11"/>
          <a:stretch/>
        </p:blipFill>
        <p:spPr>
          <a:xfrm>
            <a:off x="1964342" y="759333"/>
            <a:ext cx="5583918" cy="4412777"/>
          </a:xfrm>
        </p:spPr>
      </p:pic>
    </p:spTree>
    <p:extLst>
      <p:ext uri="{BB962C8B-B14F-4D97-AF65-F5344CB8AC3E}">
        <p14:creationId xmlns:p14="http://schemas.microsoft.com/office/powerpoint/2010/main" val="84486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309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Openstack实现的虚拟</a:t>
            </a:r>
            <a:r>
              <a:rPr lang="zh-CN" altLang="en-US" sz="3200" dirty="0" smtClean="0">
                <a:latin typeface="+mj-ea"/>
              </a:rPr>
              <a:t>块</a:t>
            </a:r>
            <a:r>
              <a:rPr lang="en-US" altLang="zh-CN" sz="3200" dirty="0" smtClean="0">
                <a:latin typeface="+mj-ea"/>
              </a:rPr>
              <a:t>存储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18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" b="653"/>
          <a:stretch/>
        </p:blipFill>
        <p:spPr>
          <a:xfrm>
            <a:off x="1734140" y="950339"/>
            <a:ext cx="5918866" cy="4180523"/>
          </a:xfrm>
        </p:spPr>
      </p:pic>
    </p:spTree>
    <p:extLst>
      <p:ext uri="{BB962C8B-B14F-4D97-AF65-F5344CB8AC3E}">
        <p14:creationId xmlns:p14="http://schemas.microsoft.com/office/powerpoint/2010/main" val="18724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  <a:cs typeface="ＭＳ Ｐゴシック" charset="0"/>
              </a:rPr>
              <a:t>摩尔定律：能跟上大数据要求么？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015075" y="1063228"/>
            <a:ext cx="4542588" cy="2689981"/>
            <a:chOff x="0" y="1008"/>
            <a:chExt cx="2688" cy="153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91" y="1690"/>
              <a:ext cx="9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/>
                <a:t>Moore</a:t>
              </a:r>
              <a:r>
                <a:rPr lang="ja-JP" altLang="en-US"/>
                <a:t>’</a:t>
              </a:r>
              <a:r>
                <a:rPr lang="en-US" altLang="ja-JP"/>
                <a:t>s Law</a:t>
              </a:r>
              <a:endParaRPr lang="en-US" altLang="zh-CN"/>
            </a:p>
          </p:txBody>
        </p:sp>
        <p:pic>
          <p:nvPicPr>
            <p:cNvPr id="7" name="Picture 6" descr="moores-la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08"/>
              <a:ext cx="2688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124771" y="1153995"/>
            <a:ext cx="4422715" cy="3522196"/>
            <a:chOff x="3648" y="528"/>
            <a:chExt cx="3701" cy="2892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4123" y="2662"/>
              <a:ext cx="3226" cy="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Gordon Moore (Intel</a:t>
              </a:r>
              <a:r>
                <a:rPr kumimoji="1" lang="zh-CN" altLang="en-US" dirty="0"/>
                <a:t>创始人</a:t>
              </a:r>
              <a:r>
                <a:rPr kumimoji="1" lang="en-US" altLang="zh-CN" dirty="0"/>
                <a:t>) </a:t>
              </a:r>
              <a:r>
                <a:rPr kumimoji="1" lang="zh-CN" altLang="en-US" dirty="0"/>
                <a:t>在</a:t>
              </a:r>
              <a:r>
                <a:rPr kumimoji="1" lang="en-US" altLang="zh-CN" dirty="0"/>
                <a:t>1965</a:t>
              </a:r>
              <a:r>
                <a:rPr kumimoji="1" lang="zh-CN" altLang="en-US" dirty="0"/>
                <a:t>年的时候预测半导体芯片上的晶体管密集度每</a:t>
              </a:r>
              <a:r>
                <a:rPr kumimoji="1" lang="en-US" altLang="zh-CN" dirty="0"/>
                <a:t>18</a:t>
              </a:r>
              <a:r>
                <a:rPr kumimoji="1" lang="zh-CN" altLang="en-US" dirty="0"/>
                <a:t>个月就会翻一翻。</a:t>
              </a:r>
              <a:endParaRPr kumimoji="1" lang="en-US" altLang="zh-CN" dirty="0"/>
            </a:p>
          </p:txBody>
        </p:sp>
        <p:pic>
          <p:nvPicPr>
            <p:cNvPr id="12" name="Picture 11" descr="mo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528"/>
              <a:ext cx="1920" cy="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4254870" y="4713592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200" dirty="0" smtClean="0">
                <a:latin typeface="Times" charset="0"/>
              </a:rPr>
              <a:t>摘自</a:t>
            </a:r>
            <a:r>
              <a:rPr lang="en-US" altLang="zh-CN" sz="1200" dirty="0" smtClean="0">
                <a:latin typeface="Times" charset="0"/>
              </a:rPr>
              <a:t>Hennessy </a:t>
            </a:r>
            <a:r>
              <a:rPr lang="en-US" altLang="zh-CN" sz="1200" dirty="0">
                <a:latin typeface="Times" charset="0"/>
              </a:rPr>
              <a:t>and Patterson</a:t>
            </a:r>
            <a:r>
              <a:rPr lang="en-US" altLang="zh-CN" sz="1200" dirty="0" smtClean="0">
                <a:latin typeface="Times" charset="0"/>
              </a:rPr>
              <a:t>,</a:t>
            </a:r>
            <a:r>
              <a:rPr lang="zh-CN" altLang="en-US" sz="1200" dirty="0" smtClean="0">
                <a:latin typeface="Times" charset="0"/>
              </a:rPr>
              <a:t>计算机体系结构：量化研究方法，第四版</a:t>
            </a:r>
            <a:r>
              <a:rPr lang="en-US" altLang="zh-CN" sz="1200" dirty="0" smtClean="0">
                <a:latin typeface="Times" charset="0"/>
              </a:rPr>
              <a:t>, </a:t>
            </a:r>
            <a:r>
              <a:rPr lang="zh-CN" altLang="en-US" sz="1200" dirty="0" smtClean="0">
                <a:latin typeface="Times" charset="0"/>
              </a:rPr>
              <a:t>（</a:t>
            </a:r>
            <a:r>
              <a:rPr lang="en-US" altLang="zh-CN" sz="1200" dirty="0" smtClean="0">
                <a:latin typeface="Times" charset="0"/>
              </a:rPr>
              <a:t>2006</a:t>
            </a:r>
            <a:r>
              <a:rPr lang="zh-CN" altLang="en-US" sz="1200" dirty="0" smtClean="0">
                <a:latin typeface="Times" charset="0"/>
              </a:rPr>
              <a:t>年</a:t>
            </a:r>
            <a:r>
              <a:rPr lang="en-US" altLang="zh-CN" sz="1200" dirty="0" smtClean="0">
                <a:latin typeface="Times" charset="0"/>
              </a:rPr>
              <a:t>9</a:t>
            </a:r>
            <a:r>
              <a:rPr lang="zh-CN" altLang="en-US" sz="1200" dirty="0" smtClean="0">
                <a:latin typeface="Times" charset="0"/>
              </a:rPr>
              <a:t>月版）</a:t>
            </a:r>
            <a:endParaRPr lang="en-US" altLang="zh-CN" sz="1200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2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其它组件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+mn-ea"/>
              </a:rPr>
              <a:t>鉴权服务 </a:t>
            </a:r>
            <a:r>
              <a:rPr lang="en-US" altLang="zh-CN" dirty="0" smtClean="0">
                <a:latin typeface="+mn-ea"/>
              </a:rPr>
              <a:t>(Keystone)</a:t>
            </a:r>
          </a:p>
          <a:p>
            <a:r>
              <a:rPr lang="zh-CN" altLang="en-US" dirty="0" smtClean="0">
                <a:latin typeface="+mn-ea"/>
              </a:rPr>
              <a:t>用户界面 </a:t>
            </a:r>
            <a:r>
              <a:rPr lang="en-US" altLang="zh-CN" dirty="0" smtClean="0">
                <a:latin typeface="+mn-ea"/>
              </a:rPr>
              <a:t>(Horizon)</a:t>
            </a:r>
            <a:r>
              <a:rPr lang="zh-CN" altLang="en-US" dirty="0" smtClean="0">
                <a:latin typeface="+mn-ea"/>
              </a:rPr>
              <a:t> 和命令行工具</a:t>
            </a:r>
            <a:r>
              <a:rPr lang="en-US" altLang="zh-CN" dirty="0" smtClean="0">
                <a:latin typeface="+mn-ea"/>
              </a:rPr>
              <a:t>(CLI)</a:t>
            </a:r>
          </a:p>
          <a:p>
            <a:r>
              <a:rPr lang="zh-CN" altLang="en-US" dirty="0" smtClean="0">
                <a:latin typeface="+mn-ea"/>
              </a:rPr>
              <a:t>对象存储</a:t>
            </a:r>
            <a:r>
              <a:rPr lang="en-US" altLang="zh-CN" dirty="0" smtClean="0">
                <a:latin typeface="+mn-ea"/>
              </a:rPr>
              <a:t> (Swift)</a:t>
            </a:r>
          </a:p>
          <a:p>
            <a:r>
              <a:rPr lang="zh-CN" altLang="en-US" dirty="0" smtClean="0">
                <a:latin typeface="+mn-ea"/>
              </a:rPr>
              <a:t>虚拟机镜像存储</a:t>
            </a:r>
            <a:r>
              <a:rPr lang="en-US" altLang="zh-CN" dirty="0" smtClean="0">
                <a:latin typeface="+mn-ea"/>
              </a:rPr>
              <a:t> (Glance)</a:t>
            </a:r>
          </a:p>
          <a:p>
            <a:r>
              <a:rPr lang="zh-CN" altLang="en-US" dirty="0" smtClean="0">
                <a:latin typeface="+mn-ea"/>
              </a:rPr>
              <a:t>消息队列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API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097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33" y="1597819"/>
            <a:ext cx="8288867" cy="110251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典型云计算系统举例：</a:t>
            </a:r>
            <a:r>
              <a:rPr lang="en-US" altLang="zh-CN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Openstack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一个虚拟机的生命周期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21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32" y="888402"/>
            <a:ext cx="4835338" cy="42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89" y="843750"/>
            <a:ext cx="5610848" cy="429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18" y="826012"/>
            <a:ext cx="5323267" cy="431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97" y="863302"/>
            <a:ext cx="4374989" cy="42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31" y="896506"/>
            <a:ext cx="4850259" cy="42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18" y="874317"/>
            <a:ext cx="5385507" cy="42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50" y="855002"/>
            <a:ext cx="4686555" cy="42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3" name="图片 2" descr="pic14-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838200"/>
            <a:ext cx="4892385" cy="430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57188" y="165221"/>
            <a:ext cx="8458200" cy="563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cs typeface="ＭＳ Ｐゴシック" charset="0"/>
              </a:rPr>
              <a:t>Joy</a:t>
            </a:r>
            <a:r>
              <a:rPr lang="zh-CN" altLang="en-US" sz="3200" dirty="0">
                <a:latin typeface="+mj-ea"/>
                <a:cs typeface="ＭＳ Ｐゴシック" charset="0"/>
              </a:rPr>
              <a:t>定律在</a:t>
            </a:r>
            <a:r>
              <a:rPr lang="en-US" altLang="zh-CN" sz="3200" dirty="0">
                <a:latin typeface="+mj-ea"/>
                <a:cs typeface="ＭＳ Ｐゴシック" charset="0"/>
              </a:rPr>
              <a:t>2002</a:t>
            </a:r>
            <a:r>
              <a:rPr lang="zh-CN" altLang="en-US" sz="3200" dirty="0">
                <a:latin typeface="+mj-ea"/>
                <a:cs typeface="ＭＳ Ｐゴシック" charset="0"/>
              </a:rPr>
              <a:t>年后不再正确</a:t>
            </a:r>
            <a:endParaRPr kumimoji="1" lang="zh-CN" altLang="en-US" sz="3200" dirty="0">
              <a:latin typeface="+mj-ea"/>
            </a:endParaRPr>
          </a:p>
        </p:txBody>
      </p:sp>
      <p:graphicFrame>
        <p:nvGraphicFramePr>
          <p:cNvPr id="12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369741"/>
              </p:ext>
            </p:extLst>
          </p:nvPr>
        </p:nvGraphicFramePr>
        <p:xfrm>
          <a:off x="1078906" y="728784"/>
          <a:ext cx="6551578" cy="355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8" name="Chart" r:id="rId3" imgW="8369300" imgH="4546600" progId="Excel.Chart.8">
                  <p:embed/>
                </p:oleObj>
              </mc:Choice>
              <mc:Fallback>
                <p:oleObj name="Chart" r:id="rId3" imgW="8369300" imgH="4546600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906" y="728784"/>
                        <a:ext cx="6551578" cy="355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4267200" y="4681835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dirty="0" smtClean="0">
                <a:latin typeface="Times" charset="0"/>
              </a:rPr>
              <a:t>*</a:t>
            </a:r>
            <a:r>
              <a:rPr lang="zh-CN" altLang="en-US" sz="1200" dirty="0" smtClean="0">
                <a:latin typeface="Times" charset="0"/>
              </a:rPr>
              <a:t> 摘自</a:t>
            </a:r>
            <a:r>
              <a:rPr lang="en-US" altLang="zh-CN" sz="1200" dirty="0" smtClean="0">
                <a:latin typeface="Times" charset="0"/>
              </a:rPr>
              <a:t>Hennessy </a:t>
            </a:r>
            <a:r>
              <a:rPr lang="en-US" altLang="zh-CN" sz="1200" dirty="0">
                <a:latin typeface="Times" charset="0"/>
              </a:rPr>
              <a:t>and Patterson</a:t>
            </a:r>
            <a:r>
              <a:rPr lang="en-US" altLang="zh-CN" sz="1200" dirty="0" smtClean="0">
                <a:latin typeface="Times" charset="0"/>
              </a:rPr>
              <a:t>,</a:t>
            </a:r>
            <a:r>
              <a:rPr lang="zh-CN" altLang="en-US" sz="1200" dirty="0" smtClean="0">
                <a:latin typeface="Times" charset="0"/>
              </a:rPr>
              <a:t>计算机体系结构：量化研究方法，第四版</a:t>
            </a:r>
            <a:r>
              <a:rPr lang="en-US" altLang="zh-CN" sz="1200" dirty="0" smtClean="0">
                <a:latin typeface="Times" charset="0"/>
              </a:rPr>
              <a:t>, </a:t>
            </a:r>
            <a:r>
              <a:rPr lang="zh-CN" altLang="en-US" sz="1200" dirty="0" smtClean="0">
                <a:latin typeface="Times" charset="0"/>
              </a:rPr>
              <a:t>（</a:t>
            </a:r>
            <a:r>
              <a:rPr lang="en-US" altLang="zh-CN" sz="1200" dirty="0" smtClean="0">
                <a:latin typeface="Times" charset="0"/>
              </a:rPr>
              <a:t>2006</a:t>
            </a:r>
            <a:r>
              <a:rPr lang="zh-CN" altLang="en-US" sz="1200" dirty="0" smtClean="0">
                <a:latin typeface="Times" charset="0"/>
              </a:rPr>
              <a:t>年</a:t>
            </a:r>
            <a:r>
              <a:rPr lang="en-US" altLang="zh-CN" sz="1200" dirty="0" smtClean="0">
                <a:latin typeface="Times" charset="0"/>
              </a:rPr>
              <a:t>9</a:t>
            </a:r>
            <a:r>
              <a:rPr lang="zh-CN" altLang="en-US" sz="1200" dirty="0" smtClean="0">
                <a:latin typeface="Times" charset="0"/>
              </a:rPr>
              <a:t>月版）</a:t>
            </a:r>
            <a:endParaRPr lang="en-US" altLang="zh-CN" sz="1200" dirty="0">
              <a:latin typeface="Times" charset="0"/>
            </a:endParaRP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1975394" y="1160173"/>
            <a:ext cx="3392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charset="0"/>
                <a:cs typeface="Helvetica" charset="0"/>
              </a:rPr>
              <a:t>Joy</a:t>
            </a:r>
            <a:r>
              <a:rPr lang="zh-CN" altLang="en-US" dirty="0">
                <a:latin typeface="Helvetica" charset="0"/>
                <a:cs typeface="Helvetica" charset="0"/>
              </a:rPr>
              <a:t>定律</a:t>
            </a:r>
            <a:r>
              <a:rPr lang="en-US" altLang="zh-CN" dirty="0">
                <a:latin typeface="Helvetica" charset="0"/>
                <a:cs typeface="Helvetica" charset="0"/>
              </a:rPr>
              <a:t>: </a:t>
            </a:r>
            <a:r>
              <a:rPr lang="zh-CN" altLang="en-US" dirty="0">
                <a:latin typeface="Helvetica" charset="0"/>
                <a:cs typeface="Helvetica" charset="0"/>
              </a:rPr>
              <a:t>性能</a:t>
            </a:r>
            <a:r>
              <a:rPr lang="en-US" altLang="zh-CN" dirty="0">
                <a:latin typeface="Helvetica" charset="0"/>
                <a:cs typeface="Helvetica" charset="0"/>
              </a:rPr>
              <a:t> ≈ 2</a:t>
            </a:r>
            <a:r>
              <a:rPr lang="en-US" altLang="zh-CN" baseline="30000" dirty="0">
                <a:latin typeface="Helvetica" charset="0"/>
                <a:cs typeface="Helvetica" charset="0"/>
              </a:rPr>
              <a:t>(Year-1984) </a:t>
            </a:r>
            <a:r>
              <a:rPr lang="en-US" altLang="zh-CN" dirty="0">
                <a:latin typeface="Helvetica" charset="0"/>
                <a:cs typeface="Helvetica" charset="0"/>
              </a:rPr>
              <a:t>MIPS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360691" y="3026019"/>
            <a:ext cx="3023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sym typeface="Symbol" charset="0"/>
              </a:rPr>
              <a:t> </a:t>
            </a:r>
            <a:r>
              <a:rPr lang="zh-CN" altLang="en-US" sz="1400" dirty="0">
                <a:solidFill>
                  <a:srgbClr val="FF0000"/>
                </a:solidFill>
                <a:sym typeface="Symbol" charset="0"/>
              </a:rPr>
              <a:t>未来的芯片设计：在单个芯片上，多核或者多处理器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6" name="矩形 8"/>
          <p:cNvSpPr>
            <a:spLocks noChangeArrowheads="1"/>
          </p:cNvSpPr>
          <p:nvPr/>
        </p:nvSpPr>
        <p:spPr bwMode="auto">
          <a:xfrm>
            <a:off x="1975394" y="4192823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VAX	        : </a:t>
            </a:r>
            <a:r>
              <a:rPr lang="zh-CN" altLang="en-US" sz="1600" dirty="0" smtClean="0">
                <a:cs typeface="Arial" charset="0"/>
              </a:rPr>
              <a:t>从</a:t>
            </a:r>
            <a:r>
              <a:rPr lang="en-US" altLang="zh-CN" sz="1600" dirty="0" smtClean="0">
                <a:cs typeface="Arial" charset="0"/>
              </a:rPr>
              <a:t>1978</a:t>
            </a:r>
            <a:r>
              <a:rPr lang="zh-CN" altLang="en-US" sz="1600" dirty="0" smtClean="0">
                <a:cs typeface="Arial" charset="0"/>
              </a:rPr>
              <a:t>至</a:t>
            </a:r>
            <a:r>
              <a:rPr lang="en-US" altLang="zh-CN" sz="1600" dirty="0" smtClean="0">
                <a:cs typeface="Arial" charset="0"/>
              </a:rPr>
              <a:t>2006</a:t>
            </a:r>
            <a:r>
              <a:rPr lang="zh-CN" altLang="en-US" sz="1600" dirty="0" smtClean="0">
                <a:cs typeface="Arial" charset="0"/>
              </a:rPr>
              <a:t>年，每年增长</a:t>
            </a:r>
            <a:r>
              <a:rPr lang="en-US" altLang="zh-CN" sz="1600" dirty="0" smtClean="0">
                <a:cs typeface="Arial" charset="0"/>
              </a:rPr>
              <a:t>25%</a:t>
            </a:r>
            <a:endParaRPr lang="en-US" altLang="zh-CN" sz="1600" dirty="0">
              <a:cs typeface="Arial" charset="0"/>
            </a:endParaRPr>
          </a:p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RISC + x86: </a:t>
            </a:r>
            <a:r>
              <a:rPr lang="zh-CN" altLang="en-US" sz="1600" dirty="0" smtClean="0">
                <a:cs typeface="Arial" charset="0"/>
              </a:rPr>
              <a:t>从</a:t>
            </a:r>
            <a:r>
              <a:rPr lang="zh-CN" altLang="zh-CN" sz="1600" dirty="0" smtClean="0">
                <a:cs typeface="Arial" charset="0"/>
              </a:rPr>
              <a:t>1</a:t>
            </a:r>
            <a:r>
              <a:rPr lang="en-US" altLang="zh-CN" sz="1600" dirty="0" smtClean="0">
                <a:cs typeface="Arial" charset="0"/>
              </a:rPr>
              <a:t>986</a:t>
            </a:r>
            <a:r>
              <a:rPr lang="zh-CN" altLang="en-US" sz="1600" dirty="0" smtClean="0">
                <a:cs typeface="Arial" charset="0"/>
              </a:rPr>
              <a:t>到</a:t>
            </a:r>
            <a:r>
              <a:rPr lang="en-US" altLang="zh-CN" sz="1600" dirty="0" smtClean="0">
                <a:cs typeface="Arial" charset="0"/>
              </a:rPr>
              <a:t>2002</a:t>
            </a:r>
            <a:r>
              <a:rPr lang="zh-CN" altLang="en-US" sz="1600" dirty="0" smtClean="0">
                <a:cs typeface="Arial" charset="0"/>
              </a:rPr>
              <a:t>年，每年增长</a:t>
            </a:r>
            <a:r>
              <a:rPr lang="en-US" altLang="zh-CN" sz="1600" dirty="0" smtClean="0">
                <a:cs typeface="Arial" charset="0"/>
              </a:rPr>
              <a:t>52%</a:t>
            </a:r>
            <a:endParaRPr lang="en-US" altLang="zh-CN" sz="1600" dirty="0">
              <a:cs typeface="Arial" charset="0"/>
            </a:endParaRPr>
          </a:p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RISC + x86</a:t>
            </a:r>
            <a:r>
              <a:rPr lang="en-US" altLang="zh-CN" sz="1600" dirty="0" smtClean="0">
                <a:cs typeface="Arial" charset="0"/>
              </a:rPr>
              <a:t>:</a:t>
            </a:r>
            <a:r>
              <a:rPr lang="zh-CN" altLang="en-US" sz="1600" dirty="0" smtClean="0">
                <a:cs typeface="Arial" charset="0"/>
              </a:rPr>
              <a:t> </a:t>
            </a:r>
            <a:r>
              <a:rPr lang="en-US" altLang="zh-CN" sz="1600" dirty="0" smtClean="0">
                <a:cs typeface="Arial" charset="0"/>
              </a:rPr>
              <a:t>2002</a:t>
            </a:r>
            <a:r>
              <a:rPr lang="zh-CN" altLang="en-US" sz="1600" dirty="0" smtClean="0">
                <a:cs typeface="Arial" charset="0"/>
              </a:rPr>
              <a:t>年后？</a:t>
            </a:r>
            <a:endParaRPr lang="en-US" altLang="zh-CN" sz="16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2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33" y="1597819"/>
            <a:ext cx="8288867" cy="110251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本周总结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000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云计算的核心思想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性能：并行化</a:t>
            </a:r>
            <a:endParaRPr kumimoji="1" lang="en-US" altLang="zh-CN" dirty="0" smtClean="0"/>
          </a:p>
          <a:p>
            <a:r>
              <a:rPr kumimoji="1" lang="zh-CN" altLang="en-US" dirty="0" smtClean="0"/>
              <a:t>经济性：规模化、公有云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可管理：虚拟化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8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从云计算到大数据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虚拟化提供了硬件资源的抽象</a:t>
            </a:r>
            <a:endParaRPr kumimoji="1" lang="en-US" altLang="zh-CN" dirty="0" smtClean="0"/>
          </a:p>
          <a:p>
            <a:r>
              <a:rPr kumimoji="1" lang="zh-CN" altLang="en-US" dirty="0" smtClean="0"/>
              <a:t>用户看到的接口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（虚拟）计算节点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（</a:t>
            </a:r>
            <a:r>
              <a:rPr kumimoji="1" lang="zh-CN" altLang="en-US" dirty="0" smtClean="0"/>
              <a:t>虚拟）网络</a:t>
            </a:r>
            <a:endParaRPr kumimoji="1" lang="en-US" altLang="zh-CN" dirty="0"/>
          </a:p>
          <a:p>
            <a:pPr lvl="1"/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虚拟）存储</a:t>
            </a:r>
            <a:endParaRPr kumimoji="1" lang="en-US" altLang="zh-CN" dirty="0" smtClean="0"/>
          </a:p>
          <a:p>
            <a:r>
              <a:rPr kumimoji="1" lang="zh-CN" altLang="en-US" dirty="0" smtClean="0"/>
              <a:t>仍然是许多独立的设备：需要分布式系统编程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如何提供一个易于编程的“单一系统”感觉？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分布式存储、计算框架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903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什么是一个好的云计算系统？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让用户彻底忘记底层的硬件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74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什么是一个好的大数据系统？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让用户彻底忘记今天讲的内容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204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Backup slides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7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151338"/>
            <a:ext cx="6273354" cy="49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清华大学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2766</Words>
  <Application>Microsoft Macintosh PowerPoint</Application>
  <PresentationFormat>全屏显示(16:9)</PresentationFormat>
  <Paragraphs>622</Paragraphs>
  <Slides>96</Slides>
  <Notes>32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99" baseType="lpstr">
      <vt:lpstr>清华大学</vt:lpstr>
      <vt:lpstr>Chart</vt:lpstr>
      <vt:lpstr>Image</vt:lpstr>
      <vt:lpstr> 大数据系统基础 B </vt:lpstr>
      <vt:lpstr>本周内容</vt:lpstr>
      <vt:lpstr>大数据与云计算</vt:lpstr>
      <vt:lpstr>大数据对于系统架构的需求</vt:lpstr>
      <vt:lpstr>如何实现这些需求？核心设计理念</vt:lpstr>
      <vt:lpstr>大数据系统的软硬件架构</vt:lpstr>
      <vt:lpstr>大数据与云计算</vt:lpstr>
      <vt:lpstr>摩尔定律：能跟上大数据要求么？</vt:lpstr>
      <vt:lpstr>Joy定律在2002年后不再正确</vt:lpstr>
      <vt:lpstr>并行化的理念存在于计算机方方面面</vt:lpstr>
      <vt:lpstr>大数据与云计算</vt:lpstr>
      <vt:lpstr>极端规模的并行化： 仓库规模的计算机 (WSC)</vt:lpstr>
      <vt:lpstr>Google数据中心外部</vt:lpstr>
      <vt:lpstr>Google数据中心内部</vt:lpstr>
      <vt:lpstr>WSC是用网络连接起来的计算和存储设备</vt:lpstr>
      <vt:lpstr>WSC 的特点</vt:lpstr>
      <vt:lpstr>大数据与云计算</vt:lpstr>
      <vt:lpstr>从WSC到云：多租户</vt:lpstr>
      <vt:lpstr>多租户、多应用如何管理？</vt:lpstr>
      <vt:lpstr>虚拟化：每个用户逻辑上看到</vt:lpstr>
      <vt:lpstr>云计算用户界面演示</vt:lpstr>
      <vt:lpstr>亚马逊EC2提供的服务</vt:lpstr>
      <vt:lpstr>云计算的商业模式</vt:lpstr>
      <vt:lpstr>云计算的定义</vt:lpstr>
      <vt:lpstr>云计算商业模式的三大特点</vt:lpstr>
      <vt:lpstr>云计算发展起来的技术推动</vt:lpstr>
      <vt:lpstr>云计算发展的市场条件 </vt:lpstr>
      <vt:lpstr>云计算的商业模式</vt:lpstr>
      <vt:lpstr>传统数据中心资源利用率低</vt:lpstr>
      <vt:lpstr>能不能提高一些？</vt:lpstr>
      <vt:lpstr>云计算的价值</vt:lpstr>
      <vt:lpstr>云计算的商业模式</vt:lpstr>
      <vt:lpstr>云计算的分类</vt:lpstr>
      <vt:lpstr>另一种（更普遍的）分类方法</vt:lpstr>
      <vt:lpstr>Gartner新技术炒作曲线</vt:lpstr>
      <vt:lpstr>虚拟化技术</vt:lpstr>
      <vt:lpstr>为什么要虚拟化？ Partitioning + Abstraction</vt:lpstr>
      <vt:lpstr>为什么要虚拟化？ Pooling, Security, Management</vt:lpstr>
      <vt:lpstr>虚拟化的概念是广泛的</vt:lpstr>
      <vt:lpstr>数据中心虚拟化的三个重要内容</vt:lpstr>
      <vt:lpstr>虚拟化技术</vt:lpstr>
      <vt:lpstr>计算虚拟化</vt:lpstr>
      <vt:lpstr>服务器虚拟化考虑的三个问题</vt:lpstr>
      <vt:lpstr>核心问题：内存的保护管理</vt:lpstr>
      <vt:lpstr>问题:谁来管理MMU？</vt:lpstr>
      <vt:lpstr>当前解决方式</vt:lpstr>
      <vt:lpstr>虚拟化技术</vt:lpstr>
      <vt:lpstr>网络虚拟化的用途</vt:lpstr>
      <vt:lpstr>网络虚拟化举例:VLAN</vt:lpstr>
      <vt:lpstr>VLAN 标签</vt:lpstr>
      <vt:lpstr>VLAN的优劣及解决方案</vt:lpstr>
      <vt:lpstr>虚拟化技术</vt:lpstr>
      <vt:lpstr>支持网络虚拟化的新技术：软件定义网络</vt:lpstr>
      <vt:lpstr>软件定义网络</vt:lpstr>
      <vt:lpstr>软件定义网络实现举例</vt:lpstr>
      <vt:lpstr>虚拟化技术</vt:lpstr>
      <vt:lpstr>基于软件定义网络实现的虚拟二层网络</vt:lpstr>
      <vt:lpstr>Portland地址解析过程</vt:lpstr>
      <vt:lpstr>网络虚拟化对虚拟机的支持：虚拟交换机</vt:lpstr>
      <vt:lpstr>虚拟化技术</vt:lpstr>
      <vt:lpstr>存储虚拟化的意义</vt:lpstr>
      <vt:lpstr>存储虚拟化的三类接口</vt:lpstr>
      <vt:lpstr>常用的块接口协议</vt:lpstr>
      <vt:lpstr>S3对象存储接口</vt:lpstr>
      <vt:lpstr>虚拟化技术</vt:lpstr>
      <vt:lpstr>存储区域网络SAN vs 网络附接存储NAS</vt:lpstr>
      <vt:lpstr>传统的SAN</vt:lpstr>
      <vt:lpstr>NAS</vt:lpstr>
      <vt:lpstr>虚拟化技术</vt:lpstr>
      <vt:lpstr>虚拟化总结</vt:lpstr>
      <vt:lpstr>发展趋势：软件定义数据中心？</vt:lpstr>
      <vt:lpstr>典型云计算系统举例：Openstack</vt:lpstr>
      <vt:lpstr>OpenStack的目标</vt:lpstr>
      <vt:lpstr>Openstack是当今最热门企业软件之一</vt:lpstr>
      <vt:lpstr>OpenStack的基本组件</vt:lpstr>
      <vt:lpstr>Openstack的计算节点</vt:lpstr>
      <vt:lpstr>Openstack用VLAN实现的虚拟网络</vt:lpstr>
      <vt:lpstr>Openstack的调度器</vt:lpstr>
      <vt:lpstr>Openstack实现的虚拟块存储</vt:lpstr>
      <vt:lpstr>其它组件</vt:lpstr>
      <vt:lpstr>典型云计算系统举例：Openstack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本周总结</vt:lpstr>
      <vt:lpstr>云计算的核心思想</vt:lpstr>
      <vt:lpstr>从云计算到大数据</vt:lpstr>
      <vt:lpstr>什么是一个好的云计算系统？</vt:lpstr>
      <vt:lpstr>什么是一个好的大数据系统？</vt:lpstr>
      <vt:lpstr>Backup slides</vt:lpstr>
      <vt:lpstr>PowerPoint 演示文稿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大数据系统的基础架构 </dc:title>
  <dc:creator>炀 张</dc:creator>
  <cp:lastModifiedBy>炀 张</cp:lastModifiedBy>
  <cp:revision>390</cp:revision>
  <dcterms:created xsi:type="dcterms:W3CDTF">2014-09-04T13:41:25Z</dcterms:created>
  <dcterms:modified xsi:type="dcterms:W3CDTF">2014-09-19T02:44:22Z</dcterms:modified>
</cp:coreProperties>
</file>